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9"/>
  </p:notesMasterIdLst>
  <p:sldIdLst>
    <p:sldId id="256" r:id="rId2"/>
    <p:sldId id="273" r:id="rId3"/>
    <p:sldId id="278" r:id="rId4"/>
    <p:sldId id="274" r:id="rId5"/>
    <p:sldId id="275" r:id="rId6"/>
    <p:sldId id="279" r:id="rId7"/>
    <p:sldId id="300" r:id="rId8"/>
    <p:sldId id="301" r:id="rId9"/>
    <p:sldId id="280" r:id="rId10"/>
    <p:sldId id="281" r:id="rId11"/>
    <p:sldId id="282" r:id="rId12"/>
    <p:sldId id="283" r:id="rId13"/>
    <p:sldId id="284" r:id="rId14"/>
    <p:sldId id="303" r:id="rId15"/>
    <p:sldId id="304" r:id="rId16"/>
    <p:sldId id="305" r:id="rId17"/>
    <p:sldId id="310" r:id="rId18"/>
    <p:sldId id="306" r:id="rId19"/>
    <p:sldId id="307" r:id="rId20"/>
    <p:sldId id="308" r:id="rId21"/>
    <p:sldId id="313" r:id="rId22"/>
    <p:sldId id="309" r:id="rId23"/>
    <p:sldId id="312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285" r:id="rId34"/>
    <p:sldId id="286" r:id="rId35"/>
    <p:sldId id="331" r:id="rId36"/>
    <p:sldId id="335" r:id="rId37"/>
    <p:sldId id="336" r:id="rId38"/>
    <p:sldId id="337" r:id="rId39"/>
    <p:sldId id="338" r:id="rId40"/>
    <p:sldId id="340" r:id="rId41"/>
    <p:sldId id="341" r:id="rId42"/>
    <p:sldId id="287" r:id="rId43"/>
    <p:sldId id="342" r:id="rId44"/>
    <p:sldId id="374" r:id="rId45"/>
    <p:sldId id="375" r:id="rId46"/>
    <p:sldId id="345" r:id="rId47"/>
    <p:sldId id="347" r:id="rId48"/>
    <p:sldId id="379" r:id="rId49"/>
    <p:sldId id="343" r:id="rId50"/>
    <p:sldId id="290" r:id="rId51"/>
    <p:sldId id="360" r:id="rId52"/>
    <p:sldId id="380" r:id="rId53"/>
    <p:sldId id="292" r:id="rId54"/>
    <p:sldId id="293" r:id="rId55"/>
    <p:sldId id="363" r:id="rId56"/>
    <p:sldId id="364" r:id="rId57"/>
    <p:sldId id="353" r:id="rId58"/>
    <p:sldId id="365" r:id="rId59"/>
    <p:sldId id="366" r:id="rId60"/>
    <p:sldId id="354" r:id="rId61"/>
    <p:sldId id="355" r:id="rId62"/>
    <p:sldId id="294" r:id="rId63"/>
    <p:sldId id="295" r:id="rId64"/>
    <p:sldId id="296" r:id="rId65"/>
    <p:sldId id="356" r:id="rId66"/>
    <p:sldId id="357" r:id="rId67"/>
    <p:sldId id="359" r:id="rId68"/>
    <p:sldId id="371" r:id="rId69"/>
    <p:sldId id="372" r:id="rId70"/>
    <p:sldId id="373" r:id="rId71"/>
    <p:sldId id="362" r:id="rId72"/>
    <p:sldId id="298" r:id="rId73"/>
    <p:sldId id="324" r:id="rId74"/>
    <p:sldId id="325" r:id="rId75"/>
    <p:sldId id="376" r:id="rId76"/>
    <p:sldId id="326" r:id="rId77"/>
    <p:sldId id="327" r:id="rId78"/>
    <p:sldId id="377" r:id="rId79"/>
    <p:sldId id="328" r:id="rId80"/>
    <p:sldId id="330" r:id="rId81"/>
    <p:sldId id="378" r:id="rId82"/>
    <p:sldId id="367" r:id="rId83"/>
    <p:sldId id="368" r:id="rId84"/>
    <p:sldId id="369" r:id="rId85"/>
    <p:sldId id="370" r:id="rId86"/>
    <p:sldId id="350" r:id="rId87"/>
    <p:sldId id="266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1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18F74-72E1-4ABE-92A1-8137C3FC2EA0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04DD0-CA2F-42C6-AD13-AD71FF4B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0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5B23A298-1786-4DD0-92BA-8FB5F7409D56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73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E40F-EA82-46D0-9548-05D986BE0C8E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2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C66E7052-2AE9-4802-8252-BF88BC34EA54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3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E496D1A-2DAF-4967-9BF9-215E4E8A4A83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51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2C46-D41C-4262-A6A4-17776992BF71}" type="datetime1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8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CF4D4-BE04-4716-B9B9-D1C4518DEFA1}" type="datetime1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3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AC5F-5279-4A21-BAF0-A5870FF7D35B}" type="datetime1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6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858E5-F4D8-434E-B48A-DFB3F0E8CAEA}" type="datetime1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11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64BAEAD6-7E76-4E9A-8703-4871F52E2F29}" type="datetime1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Collection Frame Work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92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E54F14E5-6FE7-4377-B102-D8F35CD1F198}" type="datetime1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Collection Frame Work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2E3B021-C698-498E-93B5-6476CF87D965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04642A5E-C954-40F0-9770-4D56A4B4727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18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LinkedList.html#LinkedList-java.util.Collection-" TargetMode="External"/><Relationship Id="rId2" Type="http://schemas.openxmlformats.org/officeDocument/2006/relationships/hyperlink" Target="https://docs.oracle.com/javase/8/docs/api/java/util/LinkedList.html#LinkedList--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javase/8/docs/api/java/util/LinkedList.html" TargetMode="External"/><Relationship Id="rId4" Type="http://schemas.openxmlformats.org/officeDocument/2006/relationships/hyperlink" Target="https://docs.oracle.com/javase/8/docs/api/java/util/Collection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Vector.html#Vector-java.util.Collection-" TargetMode="External"/><Relationship Id="rId7" Type="http://schemas.openxmlformats.org/officeDocument/2006/relationships/hyperlink" Target="https://docs.oracle.com/javase/8/docs/api/java/util/Vector.html#Vector-int-int-" TargetMode="External"/><Relationship Id="rId2" Type="http://schemas.openxmlformats.org/officeDocument/2006/relationships/hyperlink" Target="https://docs.oracle.com/javase/8/docs/api/java/util/Vector.html#Vector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8/docs/api/java/util/Vector.html#Vector-int-" TargetMode="External"/><Relationship Id="rId5" Type="http://schemas.openxmlformats.org/officeDocument/2006/relationships/hyperlink" Target="https://docs.oracle.com/javase/8/docs/api/java/util/Vector.html" TargetMode="External"/><Relationship Id="rId4" Type="http://schemas.openxmlformats.org/officeDocument/2006/relationships/hyperlink" Target="https://docs.oracle.com/javase/8/docs/api/java/util/Collection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ack.html#Stack--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HashSet.html#HashSet-int-" TargetMode="External"/><Relationship Id="rId7" Type="http://schemas.openxmlformats.org/officeDocument/2006/relationships/hyperlink" Target="https://docs.oracle.com/javase/8/docs/api/java/util/HashSet.html" TargetMode="External"/><Relationship Id="rId2" Type="http://schemas.openxmlformats.org/officeDocument/2006/relationships/hyperlink" Target="https://docs.oracle.com/javase/8/docs/api/java/util/HashSet.html#HashSet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8/docs/api/java/util/Collection.html" TargetMode="External"/><Relationship Id="rId5" Type="http://schemas.openxmlformats.org/officeDocument/2006/relationships/hyperlink" Target="https://docs.oracle.com/javase/8/docs/api/java/util/HashSet.html#HashSet-java.util.Collection-" TargetMode="External"/><Relationship Id="rId4" Type="http://schemas.openxmlformats.org/officeDocument/2006/relationships/hyperlink" Target="https://docs.oracle.com/javase/8/docs/api/java/util/HashSet.html#HashSet-int-float-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TreeSet.html#TreeSet-java.util.SortedSet-" TargetMode="External"/><Relationship Id="rId3" Type="http://schemas.openxmlformats.org/officeDocument/2006/relationships/hyperlink" Target="https://docs.oracle.com/javase/8/docs/api/java/util/TreeSet.html#TreeSet-java.util.Collection-" TargetMode="External"/><Relationship Id="rId7" Type="http://schemas.openxmlformats.org/officeDocument/2006/relationships/hyperlink" Target="https://docs.oracle.com/javase/8/docs/api/java/util/Comparator.html" TargetMode="External"/><Relationship Id="rId2" Type="http://schemas.openxmlformats.org/officeDocument/2006/relationships/hyperlink" Target="https://docs.oracle.com/javase/8/docs/api/java/util/TreeSet.html#TreeSet-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8/docs/api/java/util/TreeSet.html#TreeSet-java.util.Comparator-" TargetMode="External"/><Relationship Id="rId5" Type="http://schemas.openxmlformats.org/officeDocument/2006/relationships/hyperlink" Target="https://docs.oracle.com/javase/8/docs/api/java/util/TreeSet.html" TargetMode="External"/><Relationship Id="rId4" Type="http://schemas.openxmlformats.org/officeDocument/2006/relationships/hyperlink" Target="https://docs.oracle.com/javase/8/docs/api/java/util/Collection.html" TargetMode="External"/><Relationship Id="rId9" Type="http://schemas.openxmlformats.org/officeDocument/2006/relationships/hyperlink" Target="https://docs.oracle.com/javase/8/docs/api/java/util/SortedSet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928A5A-3470-4B9E-9A9E-2731132855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Submitted By:</a:t>
            </a:r>
            <a:br>
              <a:rPr lang="en-US" sz="2400" dirty="0"/>
            </a:br>
            <a:r>
              <a:rPr lang="en-US" sz="2400" dirty="0"/>
              <a:t>Sanjatul Hasan Siam</a:t>
            </a:r>
            <a:br>
              <a:rPr lang="en-US" sz="2400" dirty="0"/>
            </a:br>
            <a:r>
              <a:rPr lang="en-US" sz="2400" dirty="0"/>
              <a:t>(ASH1925023M)</a:t>
            </a:r>
            <a:br>
              <a:rPr lang="en-US" sz="2400" dirty="0"/>
            </a:br>
            <a:r>
              <a:rPr lang="en-US" sz="2400" dirty="0"/>
              <a:t>Nadia Islam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(BKH1925006)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Abdullah Al </a:t>
            </a:r>
            <a:r>
              <a:rPr lang="en-US" sz="2400" dirty="0" err="1"/>
              <a:t>Tahmid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(ASH1925014M)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568F34E-D619-46F8-823F-F04DB155F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0752" y="4691270"/>
            <a:ext cx="3793678" cy="1291867"/>
          </a:xfrm>
        </p:spPr>
        <p:txBody>
          <a:bodyPr>
            <a:noAutofit/>
          </a:bodyPr>
          <a:lstStyle/>
          <a:p>
            <a:r>
              <a:rPr lang="en-US" dirty="0"/>
              <a:t>Submitted To:</a:t>
            </a:r>
          </a:p>
          <a:p>
            <a:r>
              <a:rPr lang="en-US" dirty="0"/>
              <a:t>Falguni Roy</a:t>
            </a:r>
          </a:p>
          <a:p>
            <a:r>
              <a:rPr lang="en-US" dirty="0"/>
              <a:t>Assistant Professor , IIT, NSTU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22B0A64-BE9F-4821-B37B-F97C3C94A7FE}"/>
              </a:ext>
            </a:extLst>
          </p:cNvPr>
          <p:cNvSpPr txBox="1"/>
          <p:nvPr/>
        </p:nvSpPr>
        <p:spPr>
          <a:xfrm>
            <a:off x="875380" y="2038994"/>
            <a:ext cx="5110553" cy="21236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Collection Frame work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0ADF6BF-0934-4BAB-9A8C-1774841C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02ED-7CFF-4067-A50E-9AE634D1FDEB}" type="datetime1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2224DD8-13BA-438B-94ED-7E7BF120F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50F3BA2-D2EC-434C-98FA-74DEC99C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1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Collections is a utility class which defines several utility methods for collection objects.</a:t>
            </a:r>
          </a:p>
          <a:p>
            <a:pPr marL="0" indent="0">
              <a:buNone/>
            </a:pPr>
            <a:r>
              <a:rPr lang="en-US" dirty="0"/>
              <a:t>		Ex- </a:t>
            </a:r>
            <a:r>
              <a:rPr lang="en-US" dirty="0" err="1"/>
              <a:t>ArrayList</a:t>
            </a:r>
            <a:r>
              <a:rPr lang="en-US" dirty="0"/>
              <a:t> al = new </a:t>
            </a:r>
            <a:r>
              <a:rPr lang="en-US" dirty="0" err="1"/>
              <a:t>Arraylist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		 </a:t>
            </a:r>
            <a:r>
              <a:rPr lang="en-US" dirty="0" err="1"/>
              <a:t>al.add</a:t>
            </a:r>
            <a:r>
              <a:rPr lang="en-US" dirty="0"/>
              <a:t>(10);</a:t>
            </a:r>
          </a:p>
          <a:p>
            <a:pPr marL="0" indent="0">
              <a:buNone/>
            </a:pPr>
            <a:r>
              <a:rPr lang="en-US" dirty="0"/>
              <a:t>		 </a:t>
            </a:r>
            <a:r>
              <a:rPr lang="en-US" dirty="0" err="1"/>
              <a:t>al.add</a:t>
            </a:r>
            <a:r>
              <a:rPr lang="en-US" dirty="0"/>
              <a:t>(23);</a:t>
            </a:r>
          </a:p>
          <a:p>
            <a:pPr marL="0" indent="0">
              <a:buNone/>
            </a:pPr>
            <a:r>
              <a:rPr lang="en-US" dirty="0"/>
              <a:t> 		 </a:t>
            </a:r>
            <a:r>
              <a:rPr lang="en-US" dirty="0" err="1"/>
              <a:t>al.add</a:t>
            </a:r>
            <a:r>
              <a:rPr lang="en-US" dirty="0"/>
              <a:t>(3);</a:t>
            </a:r>
          </a:p>
          <a:p>
            <a:pPr marL="0" indent="0">
              <a:buNone/>
            </a:pPr>
            <a:r>
              <a:rPr lang="en-US" dirty="0"/>
              <a:t>         		 </a:t>
            </a:r>
            <a:r>
              <a:rPr lang="en-US" dirty="0" err="1"/>
              <a:t>Collections.sort</a:t>
            </a:r>
            <a:r>
              <a:rPr lang="en-US" dirty="0"/>
              <a:t>(al);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1DA6D-C353-478A-A695-84425FD03D59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3532" y="105261"/>
            <a:ext cx="1036401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33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List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Child interfaces of collection</a:t>
            </a:r>
          </a:p>
          <a:p>
            <a:pPr marL="0" indent="0">
              <a:buNone/>
            </a:pPr>
            <a:r>
              <a:rPr lang="en-US" sz="2800" dirty="0"/>
              <a:t>		1.Duplicate are allowed</a:t>
            </a:r>
          </a:p>
          <a:p>
            <a:pPr marL="0" indent="0">
              <a:buNone/>
            </a:pPr>
            <a:r>
              <a:rPr lang="en-US" sz="2800" dirty="0"/>
              <a:t>		2.Insertion order is preserved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5B4-32D1-421E-BBDF-C1C870D097E8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1265" y="139128"/>
            <a:ext cx="1070268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8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class of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four implementation classes of List interface :</a:t>
            </a:r>
          </a:p>
          <a:p>
            <a:pPr marL="0" indent="0">
              <a:buNone/>
            </a:pPr>
            <a:r>
              <a:rPr lang="en-US" sz="2800" dirty="0"/>
              <a:t>		1.Array(version 1.2)</a:t>
            </a:r>
          </a:p>
          <a:p>
            <a:pPr marL="0" indent="0">
              <a:buNone/>
            </a:pPr>
            <a:r>
              <a:rPr lang="en-US" sz="2800" dirty="0"/>
              <a:t>		2.LinkedList(Version 1.2)</a:t>
            </a:r>
          </a:p>
          <a:p>
            <a:pPr marL="0" indent="0">
              <a:buNone/>
            </a:pPr>
            <a:r>
              <a:rPr lang="en-US" sz="2800" dirty="0"/>
              <a:t>		3.Vector(1.0)</a:t>
            </a:r>
          </a:p>
          <a:p>
            <a:pPr marL="0" indent="0">
              <a:buNone/>
            </a:pPr>
            <a:r>
              <a:rPr lang="en-US" sz="2800" dirty="0"/>
              <a:t>		4.Stack(1.0)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ADEF-2064-41CA-9CF5-660E186BC284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5865" y="156062"/>
            <a:ext cx="977134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7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228601"/>
            <a:ext cx="8792633" cy="1202266"/>
          </a:xfrm>
        </p:spPr>
        <p:txBody>
          <a:bodyPr/>
          <a:lstStyle/>
          <a:p>
            <a:r>
              <a:rPr lang="en-US" dirty="0"/>
              <a:t>Implementation class of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68" y="1642533"/>
            <a:ext cx="9558866" cy="46651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D1BB-FA44-4629-BE60-464A33134014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132" y="177800"/>
            <a:ext cx="1180334" cy="719667"/>
          </a:xfrm>
        </p:spPr>
        <p:txBody>
          <a:bodyPr/>
          <a:lstStyle/>
          <a:p>
            <a:fld id="{04642A5E-C954-40F0-9770-4D56A4B472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8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921788"/>
          </a:xfrm>
        </p:spPr>
        <p:txBody>
          <a:bodyPr/>
          <a:lstStyle/>
          <a:p>
            <a:r>
              <a:rPr lang="en-US" dirty="0"/>
              <a:t>Methods Of Collection Interface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535839"/>
              </p:ext>
            </p:extLst>
          </p:nvPr>
        </p:nvGraphicFramePr>
        <p:xfrm>
          <a:off x="2933700" y="2328330"/>
          <a:ext cx="8770938" cy="402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3854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85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/>
                        <a:t>boolean</a:t>
                      </a:r>
                      <a:r>
                        <a:rPr lang="en-US" sz="2000" b="0" dirty="0"/>
                        <a:t> add (Object o)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boolean</a:t>
                      </a:r>
                      <a:r>
                        <a:rPr lang="en-US" b="0" dirty="0"/>
                        <a:t> </a:t>
                      </a:r>
                      <a:r>
                        <a:rPr lang="en-US" b="0" dirty="0" err="1"/>
                        <a:t>cotains</a:t>
                      </a:r>
                      <a:r>
                        <a:rPr lang="en-US" b="0" dirty="0"/>
                        <a:t> (</a:t>
                      </a:r>
                      <a:r>
                        <a:rPr lang="en-US" b="0" dirty="0" err="1"/>
                        <a:t>Onject</a:t>
                      </a:r>
                      <a:r>
                        <a:rPr lang="en-US" b="0" dirty="0"/>
                        <a:t> 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boolean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addAll</a:t>
                      </a:r>
                      <a:r>
                        <a:rPr lang="en-US" sz="2000" dirty="0"/>
                        <a:t> (Collection c)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boolean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containsAll</a:t>
                      </a:r>
                      <a:r>
                        <a:rPr lang="en-US" dirty="0"/>
                        <a:t> (Collection 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boolean</a:t>
                      </a:r>
                      <a:r>
                        <a:rPr lang="en-US" sz="2000" dirty="0"/>
                        <a:t> remove (Object o)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boolean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isEmpty</a:t>
                      </a:r>
                      <a:r>
                        <a:rPr lang="en-US" dirty="0"/>
                        <a:t> 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boolean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removeAll</a:t>
                      </a:r>
                      <a:r>
                        <a:rPr lang="en-US" sz="2000" dirty="0"/>
                        <a:t> (Collection c)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r>
                        <a:rPr lang="en-US" dirty="0"/>
                        <a:t> size</a:t>
                      </a:r>
                      <a:r>
                        <a:rPr lang="en-US" baseline="0" dirty="0"/>
                        <a:t> ()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boolean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retainAll</a:t>
                      </a:r>
                      <a:r>
                        <a:rPr lang="en-US" sz="2000"/>
                        <a:t>(Collection </a:t>
                      </a:r>
                      <a:r>
                        <a:rPr lang="en-US" sz="2000" dirty="0"/>
                        <a:t>c)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Object[]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toarray</a:t>
                      </a:r>
                      <a:r>
                        <a:rPr lang="en-US" baseline="0" dirty="0"/>
                        <a:t>()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Void clear ()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Iterator iterator()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F5C3-29D6-4058-9404-8B271FB5F990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468533"/>
            <a:ext cx="5667375" cy="313267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0"/>
            <a:ext cx="846666" cy="711200"/>
          </a:xfrm>
        </p:spPr>
        <p:txBody>
          <a:bodyPr/>
          <a:lstStyle/>
          <a:p>
            <a:fld id="{04642A5E-C954-40F0-9770-4D56A4B472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36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93134"/>
            <a:ext cx="8770571" cy="956734"/>
          </a:xfrm>
        </p:spPr>
        <p:txBody>
          <a:bodyPr/>
          <a:lstStyle/>
          <a:p>
            <a:r>
              <a:rPr lang="en-US" dirty="0"/>
              <a:t>List interface  :  Methods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959933"/>
              </p:ext>
            </p:extLst>
          </p:nvPr>
        </p:nvGraphicFramePr>
        <p:xfrm>
          <a:off x="2933700" y="2438398"/>
          <a:ext cx="8770938" cy="32427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3854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85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10684">
                <a:tc>
                  <a:txBody>
                    <a:bodyPr/>
                    <a:lstStyle/>
                    <a:p>
                      <a:r>
                        <a:rPr lang="en-US" b="0" dirty="0"/>
                        <a:t>void add (</a:t>
                      </a:r>
                      <a:r>
                        <a:rPr lang="en-US" b="0" dirty="0" err="1"/>
                        <a:t>int</a:t>
                      </a:r>
                      <a:r>
                        <a:rPr lang="en-US" b="0" dirty="0"/>
                        <a:t> index , Object 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object get (</a:t>
                      </a:r>
                      <a:r>
                        <a:rPr lang="en-US" b="0" dirty="0" err="1"/>
                        <a:t>int</a:t>
                      </a:r>
                      <a:r>
                        <a:rPr lang="en-US" b="0" dirty="0"/>
                        <a:t> index)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10684">
                <a:tc>
                  <a:txBody>
                    <a:bodyPr/>
                    <a:lstStyle/>
                    <a:p>
                      <a:r>
                        <a:rPr lang="en-US" dirty="0" err="1"/>
                        <a:t>boolean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addAll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int</a:t>
                      </a:r>
                      <a:r>
                        <a:rPr lang="en-US" dirty="0"/>
                        <a:t> index</a:t>
                      </a:r>
                      <a:r>
                        <a:rPr lang="en-US" baseline="0" dirty="0"/>
                        <a:t> , Collection c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indexOf</a:t>
                      </a:r>
                      <a:r>
                        <a:rPr lang="en-US" dirty="0"/>
                        <a:t> (Object 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0684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  <a:r>
                        <a:rPr lang="en-US" baseline="0" dirty="0"/>
                        <a:t> remove (</a:t>
                      </a:r>
                      <a:r>
                        <a:rPr lang="en-US" baseline="0" dirty="0" err="1"/>
                        <a:t>int</a:t>
                      </a:r>
                      <a:r>
                        <a:rPr lang="en-US" baseline="0" dirty="0"/>
                        <a:t> index)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lastIndexOf</a:t>
                      </a:r>
                      <a:r>
                        <a:rPr lang="en-US" dirty="0"/>
                        <a:t> (Object 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0684">
                <a:tc>
                  <a:txBody>
                    <a:bodyPr/>
                    <a:lstStyle/>
                    <a:p>
                      <a:r>
                        <a:rPr lang="en-US" dirty="0"/>
                        <a:t>object set (</a:t>
                      </a:r>
                      <a:r>
                        <a:rPr lang="en-US" dirty="0" err="1"/>
                        <a:t>int</a:t>
                      </a:r>
                      <a:r>
                        <a:rPr lang="en-US" dirty="0"/>
                        <a:t> index , Object new)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listIterator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listIterator</a:t>
                      </a:r>
                      <a:r>
                        <a:rPr lang="en-US" baseline="0" dirty="0"/>
                        <a:t> ()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1577-5BB9-4468-B011-73F7FD9742F8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1"/>
            <a:ext cx="1041400" cy="762000"/>
          </a:xfrm>
        </p:spPr>
        <p:txBody>
          <a:bodyPr/>
          <a:lstStyle/>
          <a:p>
            <a:fld id="{04642A5E-C954-40F0-9770-4D56A4B472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0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192867"/>
            <a:ext cx="8770571" cy="3897037"/>
          </a:xfrm>
        </p:spPr>
        <p:txBody>
          <a:bodyPr>
            <a:normAutofit/>
          </a:bodyPr>
          <a:lstStyle/>
          <a:p>
            <a:r>
              <a:rPr lang="en-US" sz="3200" dirty="0"/>
              <a:t>Constructor : </a:t>
            </a:r>
            <a:r>
              <a:rPr lang="en-US" sz="2800" dirty="0"/>
              <a:t>There are three constructor in </a:t>
            </a:r>
            <a:r>
              <a:rPr lang="en-US" sz="2800" dirty="0" err="1"/>
              <a:t>ArrayList</a:t>
            </a:r>
            <a:r>
              <a:rPr lang="en-US" sz="2800" dirty="0"/>
              <a:t> class.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		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6412-71E5-4B16-9EC8-EEED13B530AD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99" y="96795"/>
            <a:ext cx="1214201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16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68" y="3286654"/>
            <a:ext cx="8136466" cy="3004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956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082655"/>
          </a:xfrm>
        </p:spPr>
        <p:txBody>
          <a:bodyPr/>
          <a:lstStyle/>
          <a:p>
            <a:r>
              <a:rPr lang="en-US" dirty="0" err="1"/>
              <a:t>ArrayList</a:t>
            </a:r>
            <a:r>
              <a:rPr lang="en-US" dirty="0"/>
              <a:t> Class :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A6787-C650-4FF2-AD93-7721C68A5D35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1075267" cy="770467"/>
          </a:xfrm>
        </p:spPr>
        <p:txBody>
          <a:bodyPr/>
          <a:lstStyle/>
          <a:p>
            <a:fld id="{04642A5E-C954-40F0-9770-4D56A4B4727A}" type="slidenum">
              <a:rPr lang="en-US" smtClean="0"/>
              <a:t>17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47" y="2353733"/>
            <a:ext cx="8002586" cy="3903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328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8803" y="6477000"/>
            <a:ext cx="3078529" cy="262467"/>
          </a:xfrm>
        </p:spPr>
        <p:txBody>
          <a:bodyPr/>
          <a:lstStyle/>
          <a:p>
            <a:fld id="{3CF66182-FE53-4919-A0DC-B05E40471E34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366" y="6580126"/>
            <a:ext cx="5667375" cy="184740"/>
          </a:xfrm>
        </p:spPr>
        <p:txBody>
          <a:bodyPr/>
          <a:lstStyle/>
          <a:p>
            <a:r>
              <a:rPr lang="en-US"/>
              <a:t>Collection Frame 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914400" cy="888999"/>
          </a:xfrm>
        </p:spPr>
        <p:txBody>
          <a:bodyPr/>
          <a:lstStyle/>
          <a:p>
            <a:fld id="{04642A5E-C954-40F0-9770-4D56A4B4727A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8" y="76200"/>
            <a:ext cx="11154576" cy="6417733"/>
          </a:xfrm>
        </p:spPr>
      </p:pic>
    </p:spTree>
    <p:extLst>
      <p:ext uri="{BB962C8B-B14F-4D97-AF65-F5344CB8AC3E}">
        <p14:creationId xmlns:p14="http://schemas.microsoft.com/office/powerpoint/2010/main" val="2126964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43934"/>
            <a:ext cx="8770571" cy="931334"/>
          </a:xfrm>
        </p:spPr>
        <p:txBody>
          <a:bodyPr/>
          <a:lstStyle/>
          <a:p>
            <a:r>
              <a:rPr lang="en-US" dirty="0" err="1"/>
              <a:t>ArrayList</a:t>
            </a:r>
            <a:r>
              <a:rPr lang="en-US" dirty="0"/>
              <a:t>  </a:t>
            </a:r>
            <a:r>
              <a:rPr lang="en-US" dirty="0" err="1"/>
              <a:t>Vs</a:t>
            </a:r>
            <a:r>
              <a:rPr lang="en-US" dirty="0"/>
              <a:t>  Vector class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134583"/>
              </p:ext>
            </p:extLst>
          </p:nvPr>
        </p:nvGraphicFramePr>
        <p:xfrm>
          <a:off x="2933700" y="2286000"/>
          <a:ext cx="8770938" cy="3891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854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85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34902">
                <a:tc>
                  <a:txBody>
                    <a:bodyPr/>
                    <a:lstStyle/>
                    <a:p>
                      <a:r>
                        <a:rPr lang="en-US" sz="2800" b="0" dirty="0" err="1"/>
                        <a:t>ArrayList</a:t>
                      </a:r>
                      <a:r>
                        <a:rPr lang="en-US" sz="2800" b="0" dirty="0"/>
                        <a:t>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Vector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4902">
                <a:tc>
                  <a:txBody>
                    <a:bodyPr/>
                    <a:lstStyle/>
                    <a:p>
                      <a:r>
                        <a:rPr lang="en-US" dirty="0"/>
                        <a:t>1. Methods are non-synchronize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Methods are </a:t>
                      </a:r>
                      <a:r>
                        <a:rPr lang="en-US" dirty="0" err="1"/>
                        <a:t>synchronoze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51672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r>
                        <a:rPr lang="en-US" baseline="0" dirty="0"/>
                        <a:t> At a time multiple thread are allowed so it is not thread safe.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</a:t>
                      </a:r>
                      <a:r>
                        <a:rPr lang="en-US" baseline="0" dirty="0"/>
                        <a:t> At a time multiple thread are  not  allowed so it is thread safe.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34902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r>
                        <a:rPr lang="en-US" baseline="0" dirty="0"/>
                        <a:t> Relatively performance is high.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</a:t>
                      </a:r>
                      <a:r>
                        <a:rPr lang="en-US" baseline="0" dirty="0"/>
                        <a:t> Relatively performance is low.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4902">
                <a:tc>
                  <a:txBody>
                    <a:bodyPr/>
                    <a:lstStyle/>
                    <a:p>
                      <a:r>
                        <a:rPr lang="en-US" dirty="0"/>
                        <a:t>4. It is version 1.2(Not a Legacy class).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 It is version 1.0(Legacy class).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A3D7-184B-4D53-99F7-1710DD2BE64B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9699" y="6423615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948267" cy="609600"/>
          </a:xfrm>
        </p:spPr>
        <p:txBody>
          <a:bodyPr/>
          <a:lstStyle/>
          <a:p>
            <a:fld id="{04642A5E-C954-40F0-9770-4D56A4B472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8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396067"/>
            <a:ext cx="8770571" cy="3837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1.Collection framework overview.</a:t>
            </a:r>
          </a:p>
          <a:p>
            <a:pPr marL="0" indent="0">
              <a:buNone/>
            </a:pPr>
            <a:r>
              <a:rPr lang="en-US" sz="2800" dirty="0"/>
              <a:t>2.Interfaces of collection framework</a:t>
            </a:r>
          </a:p>
          <a:p>
            <a:pPr marL="0" indent="0">
              <a:buNone/>
            </a:pPr>
            <a:r>
              <a:rPr lang="en-US" sz="2800" dirty="0"/>
              <a:t>3.Classes of collection framework.</a:t>
            </a:r>
          </a:p>
          <a:p>
            <a:pPr marL="0" indent="0">
              <a:buNone/>
            </a:pPr>
            <a:r>
              <a:rPr lang="en-US" sz="2800" dirty="0"/>
              <a:t>4.Methods of collection framework.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59004" y="6423615"/>
            <a:ext cx="2743200" cy="365125"/>
          </a:xfrm>
        </p:spPr>
        <p:txBody>
          <a:bodyPr/>
          <a:lstStyle/>
          <a:p>
            <a:fld id="{D01A2794-67FD-4E4C-936A-0C590659F97D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867" y="6553200"/>
            <a:ext cx="2023533" cy="218607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399" y="198395"/>
            <a:ext cx="1019468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63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6033" y="279400"/>
            <a:ext cx="8770571" cy="1134534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get synchronize </a:t>
            </a:r>
            <a:r>
              <a:rPr lang="en-US" dirty="0" err="1"/>
              <a:t>ArrayList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285999"/>
            <a:ext cx="8770571" cy="397933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With the help of using methods</a:t>
            </a:r>
          </a:p>
          <a:p>
            <a:pPr marL="0" indent="0">
              <a:buNone/>
            </a:pPr>
            <a:r>
              <a:rPr lang="en-US" sz="2400" dirty="0"/>
              <a:t>	public static List </a:t>
            </a:r>
            <a:r>
              <a:rPr lang="en-US" sz="2400" dirty="0" err="1"/>
              <a:t>synchronizeList</a:t>
            </a:r>
            <a:r>
              <a:rPr lang="en-US" sz="2400" dirty="0"/>
              <a:t>( List L);</a:t>
            </a:r>
          </a:p>
          <a:p>
            <a:pPr marL="0" indent="0">
              <a:buNone/>
            </a:pPr>
            <a:r>
              <a:rPr lang="en-US" sz="2400" dirty="0"/>
              <a:t>	Ex-    </a:t>
            </a:r>
            <a:r>
              <a:rPr lang="en-US" sz="2400" dirty="0" err="1"/>
              <a:t>ArrayList</a:t>
            </a:r>
            <a:r>
              <a:rPr lang="en-US" sz="2400" dirty="0"/>
              <a:t> a = new </a:t>
            </a:r>
            <a:r>
              <a:rPr lang="en-US" sz="2400" dirty="0" err="1"/>
              <a:t>ArrayList</a:t>
            </a:r>
            <a:r>
              <a:rPr lang="en-US" sz="2400" dirty="0"/>
              <a:t>();</a:t>
            </a:r>
          </a:p>
          <a:p>
            <a:pPr marL="0" indent="0">
              <a:buNone/>
            </a:pPr>
            <a:r>
              <a:rPr lang="en-US" sz="2400" dirty="0"/>
              <a:t>	          List a1 = </a:t>
            </a:r>
            <a:r>
              <a:rPr lang="en-US" sz="2400" dirty="0" err="1"/>
              <a:t>Collections.synchronizeList</a:t>
            </a:r>
            <a:r>
              <a:rPr lang="en-US" sz="2400" dirty="0"/>
              <a:t>(a);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Same approach for Set and Map classes.</a:t>
            </a:r>
          </a:p>
          <a:p>
            <a:pPr marL="0" indent="0">
              <a:buNone/>
            </a:pPr>
            <a:r>
              <a:rPr lang="en-US" sz="2400" dirty="0"/>
              <a:t>	public static Set </a:t>
            </a:r>
            <a:r>
              <a:rPr lang="en-US" sz="2400" dirty="0" err="1"/>
              <a:t>synchronizeSet</a:t>
            </a:r>
            <a:r>
              <a:rPr lang="en-US" sz="2400" dirty="0"/>
              <a:t>( Set S);</a:t>
            </a:r>
          </a:p>
          <a:p>
            <a:pPr marL="0" indent="0">
              <a:buNone/>
            </a:pPr>
            <a:r>
              <a:rPr lang="en-US" sz="2400" dirty="0"/>
              <a:t>	public static Map </a:t>
            </a:r>
            <a:r>
              <a:rPr lang="en-US" sz="2400" dirty="0" err="1"/>
              <a:t>synchronizeMap</a:t>
            </a:r>
            <a:r>
              <a:rPr lang="en-US" sz="2400" dirty="0"/>
              <a:t>( Map M);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8200-5606-4D56-9C10-EEA42E75B758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15148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914399" cy="719667"/>
          </a:xfrm>
        </p:spPr>
        <p:txBody>
          <a:bodyPr/>
          <a:lstStyle/>
          <a:p>
            <a:fld id="{04642A5E-C954-40F0-9770-4D56A4B472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590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LinkedList</a:t>
            </a:r>
            <a:r>
              <a:rPr lang="en-US" dirty="0"/>
              <a:t> Class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When we need </a:t>
            </a:r>
            <a:r>
              <a:rPr lang="en-US" sz="3200" dirty="0" err="1"/>
              <a:t>LinkedList</a:t>
            </a:r>
            <a:r>
              <a:rPr lang="en-US" sz="3200" dirty="0"/>
              <a:t> ?</a:t>
            </a:r>
          </a:p>
          <a:p>
            <a:pPr marL="0" indent="0">
              <a:buNone/>
            </a:pPr>
            <a:r>
              <a:rPr lang="en-US" sz="2800" dirty="0"/>
              <a:t>	If our frequent operation is insertion or deletion in </a:t>
            </a:r>
          </a:p>
          <a:p>
            <a:pPr marL="0" indent="0">
              <a:buNone/>
            </a:pPr>
            <a:r>
              <a:rPr lang="en-US" sz="2800" dirty="0"/>
              <a:t>            the middle. </a:t>
            </a:r>
          </a:p>
          <a:p>
            <a:r>
              <a:rPr lang="en-US" sz="3200" dirty="0"/>
              <a:t>When </a:t>
            </a:r>
            <a:r>
              <a:rPr lang="en-US" sz="3200" dirty="0" err="1"/>
              <a:t>linkedList</a:t>
            </a:r>
            <a:r>
              <a:rPr lang="en-US" sz="3200" dirty="0"/>
              <a:t> is prohibited ?</a:t>
            </a:r>
          </a:p>
          <a:p>
            <a:pPr marL="0" indent="0">
              <a:buNone/>
            </a:pPr>
            <a:r>
              <a:rPr lang="en-US" sz="2800" dirty="0"/>
              <a:t>	If our operation is retrieval operation .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29191-EE99-4D2A-80B3-D51690547CDD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499" y="6432081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999" y="122195"/>
            <a:ext cx="1121068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21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52401"/>
            <a:ext cx="8770571" cy="1066800"/>
          </a:xfrm>
        </p:spPr>
        <p:txBody>
          <a:bodyPr/>
          <a:lstStyle/>
          <a:p>
            <a:r>
              <a:rPr lang="en-US" dirty="0" err="1"/>
              <a:t>LinkedList</a:t>
            </a:r>
            <a:r>
              <a:rPr lang="en-US" dirty="0"/>
              <a:t> Class :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55BEA-9C74-4235-B9B4-226CD764F8AC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33" y="6415149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922867" cy="829733"/>
          </a:xfrm>
        </p:spPr>
        <p:txBody>
          <a:bodyPr/>
          <a:lstStyle/>
          <a:p>
            <a:fld id="{04642A5E-C954-40F0-9770-4D56A4B4727A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067" y="2361793"/>
            <a:ext cx="7861190" cy="382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51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LinkedList</a:t>
            </a:r>
            <a:r>
              <a:rPr lang="en-US" dirty="0"/>
              <a:t> Class : Methods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075F-1A61-4957-8BE5-A7D58118A9DF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9699" y="6415148"/>
            <a:ext cx="5667375" cy="365125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9732" y="130661"/>
            <a:ext cx="1053334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220882"/>
              </p:ext>
            </p:extLst>
          </p:nvPr>
        </p:nvGraphicFramePr>
        <p:xfrm>
          <a:off x="3839634" y="2497665"/>
          <a:ext cx="6176434" cy="3344334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61764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57389">
                <a:tc>
                  <a:txBody>
                    <a:bodyPr/>
                    <a:lstStyle/>
                    <a:p>
                      <a:r>
                        <a:rPr lang="en-US" sz="2400" dirty="0"/>
                        <a:t>  1.   Void  </a:t>
                      </a:r>
                      <a:r>
                        <a:rPr lang="en-US" sz="2400" dirty="0" err="1"/>
                        <a:t>addFirst</a:t>
                      </a:r>
                      <a:r>
                        <a:rPr lang="en-US" sz="2400" dirty="0"/>
                        <a:t> ();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7389">
                <a:tc>
                  <a:txBody>
                    <a:bodyPr/>
                    <a:lstStyle/>
                    <a:p>
                      <a:r>
                        <a:rPr lang="en-US" sz="2400" dirty="0"/>
                        <a:t>  2.    Void  </a:t>
                      </a:r>
                      <a:r>
                        <a:rPr lang="en-US" sz="2400" dirty="0" err="1"/>
                        <a:t>addLast</a:t>
                      </a:r>
                      <a:r>
                        <a:rPr lang="en-US" sz="2400" dirty="0"/>
                        <a:t> ();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7389">
                <a:tc>
                  <a:txBody>
                    <a:bodyPr/>
                    <a:lstStyle/>
                    <a:p>
                      <a:r>
                        <a:rPr lang="en-US" sz="2400" dirty="0"/>
                        <a:t>  3.    Object  </a:t>
                      </a:r>
                      <a:r>
                        <a:rPr lang="en-US" sz="2400" dirty="0" err="1"/>
                        <a:t>getFirst</a:t>
                      </a:r>
                      <a:r>
                        <a:rPr lang="en-US" sz="2400" dirty="0"/>
                        <a:t> ();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7389">
                <a:tc>
                  <a:txBody>
                    <a:bodyPr/>
                    <a:lstStyle/>
                    <a:p>
                      <a:r>
                        <a:rPr lang="en-US" sz="2400" dirty="0"/>
                        <a:t>  4.    Object  </a:t>
                      </a:r>
                      <a:r>
                        <a:rPr lang="en-US" sz="2400" dirty="0" err="1"/>
                        <a:t>getLast</a:t>
                      </a:r>
                      <a:r>
                        <a:rPr lang="en-US" sz="2400" dirty="0"/>
                        <a:t> ();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7389">
                <a:tc>
                  <a:txBody>
                    <a:bodyPr/>
                    <a:lstStyle/>
                    <a:p>
                      <a:r>
                        <a:rPr lang="en-US" sz="2400" dirty="0"/>
                        <a:t>  5.    Object  </a:t>
                      </a:r>
                      <a:r>
                        <a:rPr lang="en-US" sz="2400" dirty="0" err="1"/>
                        <a:t>removeFirst</a:t>
                      </a:r>
                      <a:r>
                        <a:rPr lang="en-US" sz="2400" dirty="0"/>
                        <a:t> ();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57389">
                <a:tc>
                  <a:txBody>
                    <a:bodyPr/>
                    <a:lstStyle/>
                    <a:p>
                      <a:r>
                        <a:rPr lang="en-US" sz="2400" dirty="0"/>
                        <a:t>  6.    Object  </a:t>
                      </a:r>
                      <a:r>
                        <a:rPr lang="en-US" sz="2400" dirty="0" err="1"/>
                        <a:t>removeLast</a:t>
                      </a:r>
                      <a:r>
                        <a:rPr lang="en-US" sz="2400" dirty="0"/>
                        <a:t> ();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875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LinkedList</a:t>
            </a:r>
            <a:r>
              <a:rPr lang="en-US" dirty="0"/>
              <a:t> Class : Constructor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two constructor in </a:t>
            </a:r>
            <a:r>
              <a:rPr lang="en-US" sz="2800" dirty="0" err="1"/>
              <a:t>LinkedList</a:t>
            </a:r>
            <a:r>
              <a:rPr lang="en-US" sz="2800" dirty="0"/>
              <a:t> Class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EECB-D30E-4B6B-AFF4-528A201DEFAF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033" y="6389748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332" y="96794"/>
            <a:ext cx="1129534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49337"/>
              </p:ext>
            </p:extLst>
          </p:nvPr>
        </p:nvGraphicFramePr>
        <p:xfrm>
          <a:off x="2979493" y="3437467"/>
          <a:ext cx="8687573" cy="2521469"/>
        </p:xfrm>
        <a:graphic>
          <a:graphicData uri="http://schemas.openxmlformats.org/drawingml/2006/table">
            <a:tbl>
              <a:tblPr/>
              <a:tblGrid>
                <a:gridCol w="8687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9661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 err="1">
                          <a:solidFill>
                            <a:srgbClr val="4A6782"/>
                          </a:solidFill>
                          <a:effectLst/>
                          <a:hlinkClick r:id="rId2"/>
                        </a:rPr>
                        <a:t>LinkedList</a:t>
                      </a:r>
                      <a:r>
                        <a:rPr lang="en-US" sz="2000" dirty="0">
                          <a:effectLst/>
                        </a:rPr>
                        <a:t>()   </a:t>
                      </a:r>
                    </a:p>
                    <a:p>
                      <a:pPr algn="l" fontAlgn="t"/>
                      <a:endParaRPr lang="en-US" sz="2000" dirty="0">
                        <a:effectLst/>
                      </a:endParaRPr>
                    </a:p>
                    <a:p>
                      <a:pPr algn="l" fontAlgn="t"/>
                      <a:r>
                        <a:rPr lang="en-US" sz="2000" dirty="0">
                          <a:effectLst/>
                        </a:rPr>
                        <a:t>  </a:t>
                      </a:r>
                      <a:r>
                        <a:rPr lang="en-US" sz="20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an empty list.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324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 err="1">
                          <a:solidFill>
                            <a:srgbClr val="4A6782"/>
                          </a:solidFill>
                          <a:effectLst/>
                          <a:hlinkClick r:id="rId3"/>
                        </a:rPr>
                        <a:t>LinkedList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b="1" u="none" strike="noStrike" dirty="0">
                          <a:solidFill>
                            <a:srgbClr val="4A6782"/>
                          </a:solidFill>
                          <a:effectLst/>
                          <a:hlinkClick r:id="rId4" tooltip="interface in java.util"/>
                        </a:rPr>
                        <a:t>Collection</a:t>
                      </a:r>
                      <a:r>
                        <a:rPr lang="en-US" sz="2000" dirty="0">
                          <a:effectLst/>
                        </a:rPr>
                        <a:t>&lt;? extends </a:t>
                      </a:r>
                      <a:r>
                        <a:rPr lang="en-US" sz="2000" b="1" u="none" strike="noStrike" dirty="0">
                          <a:solidFill>
                            <a:srgbClr val="4A6782"/>
                          </a:solidFill>
                          <a:effectLst/>
                          <a:hlinkClick r:id="rId5" tooltip="type parameter in LinkedList"/>
                        </a:rPr>
                        <a:t>E</a:t>
                      </a:r>
                      <a:r>
                        <a:rPr lang="en-US" sz="2000" dirty="0">
                          <a:effectLst/>
                        </a:rPr>
                        <a:t>&gt; c)</a:t>
                      </a:r>
                    </a:p>
                    <a:p>
                      <a:pPr algn="l" fontAlgn="t"/>
                      <a:endParaRPr lang="en-US" sz="2000" dirty="0">
                        <a:solidFill>
                          <a:srgbClr val="474747"/>
                        </a:solidFill>
                        <a:effectLst/>
                        <a:latin typeface="DejaVu Serif"/>
                      </a:endParaRPr>
                    </a:p>
                    <a:p>
                      <a:pPr algn="l" fontAlgn="t"/>
                      <a:r>
                        <a:rPr lang="en-US" sz="20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 list containing the elements of the specified collection, in the order they are returned by the collection's iterator.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32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5967" y="77278"/>
            <a:ext cx="8770571" cy="879455"/>
          </a:xfrm>
        </p:spPr>
        <p:txBody>
          <a:bodyPr/>
          <a:lstStyle/>
          <a:p>
            <a:r>
              <a:rPr lang="en-US" dirty="0" err="1"/>
              <a:t>LinkedList</a:t>
            </a:r>
            <a:r>
              <a:rPr lang="en-US" dirty="0"/>
              <a:t> Class :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3" y="897467"/>
            <a:ext cx="11108267" cy="56472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84404" y="6492875"/>
            <a:ext cx="2743200" cy="365125"/>
          </a:xfrm>
        </p:spPr>
        <p:txBody>
          <a:bodyPr/>
          <a:lstStyle/>
          <a:p>
            <a:fld id="{078723E9-FBF5-48BE-917A-E66AF6CCF92F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667" y="6519333"/>
            <a:ext cx="2362199" cy="338667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1"/>
            <a:ext cx="999066" cy="770466"/>
          </a:xfrm>
        </p:spPr>
        <p:txBody>
          <a:bodyPr/>
          <a:lstStyle/>
          <a:p>
            <a:fld id="{04642A5E-C954-40F0-9770-4D56A4B472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60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833" y="348211"/>
            <a:ext cx="8770571" cy="972589"/>
          </a:xfrm>
        </p:spPr>
        <p:txBody>
          <a:bodyPr/>
          <a:lstStyle/>
          <a:p>
            <a:r>
              <a:rPr lang="en-US" dirty="0"/>
              <a:t>Vector Class : Properties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842457"/>
              </p:ext>
            </p:extLst>
          </p:nvPr>
        </p:nvGraphicFramePr>
        <p:xfrm>
          <a:off x="2925233" y="2497666"/>
          <a:ext cx="8978900" cy="381000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4104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48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1.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Heterogeneous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Allowed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2.    Null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Contain Null Value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3.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Duplicates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Duplicates are allowed.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4.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Insertion ordered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Insertion ordered are preserved.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5.    Methods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Non synchronized.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6.    Data structure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Double </a:t>
                      </a:r>
                      <a:r>
                        <a:rPr lang="en-US" sz="2400" dirty="0" err="1"/>
                        <a:t>Linkedlist</a:t>
                      </a:r>
                      <a:r>
                        <a:rPr lang="en-US" sz="2400" dirty="0"/>
                        <a:t>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3CA2-2A73-40EC-BE21-073F308BDB89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99" y="6415148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1"/>
            <a:ext cx="914400" cy="787400"/>
          </a:xfrm>
        </p:spPr>
        <p:txBody>
          <a:bodyPr/>
          <a:lstStyle/>
          <a:p>
            <a:fld id="{04642A5E-C954-40F0-9770-4D56A4B4727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84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Class : Methods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238332"/>
              </p:ext>
            </p:extLst>
          </p:nvPr>
        </p:nvGraphicFramePr>
        <p:xfrm>
          <a:off x="2933700" y="2438401"/>
          <a:ext cx="8770938" cy="34036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3854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85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80720">
                <a:tc>
                  <a:txBody>
                    <a:bodyPr/>
                    <a:lstStyle/>
                    <a:p>
                      <a:r>
                        <a:rPr lang="en-US" b="0" dirty="0"/>
                        <a:t>  1.    </a:t>
                      </a:r>
                      <a:r>
                        <a:rPr lang="en-US" b="0" dirty="0" err="1"/>
                        <a:t>addElement</a:t>
                      </a:r>
                      <a:r>
                        <a:rPr lang="en-US" b="0" baseline="0" dirty="0"/>
                        <a:t>   (Object  o);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 6.    Object </a:t>
                      </a:r>
                      <a:r>
                        <a:rPr lang="en-US" b="0" dirty="0" err="1"/>
                        <a:t>firstElement</a:t>
                      </a:r>
                      <a:r>
                        <a:rPr lang="en-US" b="0" dirty="0"/>
                        <a:t>   ( 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r>
                        <a:rPr lang="en-US" dirty="0"/>
                        <a:t> 2.    </a:t>
                      </a:r>
                      <a:r>
                        <a:rPr lang="en-US" dirty="0" err="1"/>
                        <a:t>removeElement</a:t>
                      </a:r>
                      <a:r>
                        <a:rPr lang="en-US" baseline="0" dirty="0"/>
                        <a:t>   (Object   o);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7.    Object </a:t>
                      </a:r>
                      <a:r>
                        <a:rPr lang="en-US" dirty="0" err="1"/>
                        <a:t>lastElement</a:t>
                      </a:r>
                      <a:r>
                        <a:rPr lang="en-US" dirty="0"/>
                        <a:t>   ( 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r>
                        <a:rPr lang="en-US" baseline="0" dirty="0"/>
                        <a:t> 3.    </a:t>
                      </a:r>
                      <a:r>
                        <a:rPr lang="en-US" dirty="0"/>
                        <a:t>Remove </a:t>
                      </a:r>
                      <a:r>
                        <a:rPr lang="en-US" dirty="0" err="1"/>
                        <a:t>ElementAt</a:t>
                      </a:r>
                      <a:r>
                        <a:rPr lang="en-US" dirty="0"/>
                        <a:t>   (</a:t>
                      </a:r>
                      <a:r>
                        <a:rPr lang="en-US" dirty="0" err="1"/>
                        <a:t>int</a:t>
                      </a:r>
                      <a:r>
                        <a:rPr lang="en-US" dirty="0"/>
                        <a:t> index);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8.</a:t>
                      </a:r>
                      <a:r>
                        <a:rPr lang="en-US" baseline="0" dirty="0"/>
                        <a:t>    </a:t>
                      </a:r>
                      <a:r>
                        <a:rPr lang="en-US" dirty="0" err="1"/>
                        <a:t>int</a:t>
                      </a:r>
                      <a:r>
                        <a:rPr lang="en-US" baseline="0" dirty="0"/>
                        <a:t> size( 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r>
                        <a:rPr lang="en-US" dirty="0"/>
                        <a:t> 4.    </a:t>
                      </a:r>
                      <a:r>
                        <a:rPr lang="en-US" dirty="0" err="1"/>
                        <a:t>RemoveAllElements</a:t>
                      </a:r>
                      <a:r>
                        <a:rPr lang="en-US" dirty="0"/>
                        <a:t>   ( 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9.    </a:t>
                      </a:r>
                      <a:r>
                        <a:rPr lang="en-US" dirty="0" err="1"/>
                        <a:t>int</a:t>
                      </a:r>
                      <a:r>
                        <a:rPr lang="en-US" baseline="0" dirty="0"/>
                        <a:t> capacity( 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r>
                        <a:rPr lang="en-US" dirty="0"/>
                        <a:t> 5.</a:t>
                      </a:r>
                      <a:r>
                        <a:rPr lang="en-US" baseline="0" dirty="0"/>
                        <a:t>    </a:t>
                      </a:r>
                      <a:r>
                        <a:rPr lang="en-US" dirty="0"/>
                        <a:t>Object </a:t>
                      </a:r>
                      <a:r>
                        <a:rPr lang="en-US" dirty="0" err="1"/>
                        <a:t>ElementAt</a:t>
                      </a:r>
                      <a:r>
                        <a:rPr lang="en-US" dirty="0"/>
                        <a:t>   (</a:t>
                      </a:r>
                      <a:r>
                        <a:rPr lang="en-US" dirty="0" err="1"/>
                        <a:t>int</a:t>
                      </a:r>
                      <a:r>
                        <a:rPr lang="en-US" dirty="0"/>
                        <a:t> index);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10.   Enumeration elements( 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91060-6D19-48BD-862F-B4DCF273787D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99" y="6415148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7734"/>
            <a:ext cx="990600" cy="618066"/>
          </a:xfrm>
        </p:spPr>
        <p:txBody>
          <a:bodyPr/>
          <a:lstStyle/>
          <a:p>
            <a:fld id="{04642A5E-C954-40F0-9770-4D56A4B4727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31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900" y="382078"/>
            <a:ext cx="8770571" cy="1006455"/>
          </a:xfrm>
        </p:spPr>
        <p:txBody>
          <a:bodyPr/>
          <a:lstStyle/>
          <a:p>
            <a:r>
              <a:rPr lang="en-US" dirty="0"/>
              <a:t>Vector Class : Constructor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703709"/>
              </p:ext>
            </p:extLst>
          </p:nvPr>
        </p:nvGraphicFramePr>
        <p:xfrm>
          <a:off x="1693332" y="1464732"/>
          <a:ext cx="10100735" cy="4986868"/>
        </p:xfrm>
        <a:graphic>
          <a:graphicData uri="http://schemas.openxmlformats.org/drawingml/2006/table">
            <a:tbl>
              <a:tblPr/>
              <a:tblGrid>
                <a:gridCol w="101007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9160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Constructor and Description</a:t>
                      </a:r>
                    </a:p>
                  </a:txBody>
                  <a:tcPr marL="5334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1684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rgbClr val="4A6782"/>
                          </a:solidFill>
                          <a:effectLst/>
                          <a:hlinkClick r:id="rId2"/>
                        </a:rPr>
                        <a:t>Vector</a:t>
                      </a:r>
                      <a:r>
                        <a:rPr lang="en-US" sz="2000" dirty="0">
                          <a:effectLst/>
                        </a:rPr>
                        <a:t>()</a:t>
                      </a:r>
                    </a:p>
                    <a:p>
                      <a:pPr algn="l" fontAlgn="t"/>
                      <a:r>
                        <a:rPr lang="en-US" sz="20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an empty vector so that its internal data array has size 10 and its standard capacity increment is zero.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684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rgbClr val="4A6782"/>
                          </a:solidFill>
                          <a:effectLst/>
                          <a:hlinkClick r:id="rId3"/>
                        </a:rPr>
                        <a:t>Vector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b="1" u="none" strike="noStrike" dirty="0">
                          <a:solidFill>
                            <a:srgbClr val="4A6782"/>
                          </a:solidFill>
                          <a:effectLst/>
                          <a:hlinkClick r:id="rId4" tooltip="interface in java.util"/>
                        </a:rPr>
                        <a:t>Collection</a:t>
                      </a:r>
                      <a:r>
                        <a:rPr lang="en-US" sz="2000" dirty="0">
                          <a:effectLst/>
                        </a:rPr>
                        <a:t>&lt;? extends </a:t>
                      </a:r>
                      <a:r>
                        <a:rPr lang="en-US" sz="2000" b="1" u="none" strike="noStrike" dirty="0">
                          <a:solidFill>
                            <a:srgbClr val="4A6782"/>
                          </a:solidFill>
                          <a:effectLst/>
                          <a:hlinkClick r:id="rId5" tooltip="type parameter in Vector"/>
                        </a:rPr>
                        <a:t>E</a:t>
                      </a:r>
                      <a:r>
                        <a:rPr lang="en-US" sz="2000" dirty="0">
                          <a:effectLst/>
                        </a:rPr>
                        <a:t>&gt; c)</a:t>
                      </a:r>
                    </a:p>
                    <a:p>
                      <a:pPr algn="l" fontAlgn="t"/>
                      <a:r>
                        <a:rPr lang="en-US" sz="20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 vector containing the elements of the specified collection, in the order they are returned by the collection's iterator.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1684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rgbClr val="4A6782"/>
                          </a:solidFill>
                          <a:effectLst/>
                          <a:hlinkClick r:id="rId6"/>
                        </a:rPr>
                        <a:t>Vector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dirty="0" err="1">
                          <a:effectLst/>
                        </a:rPr>
                        <a:t>int</a:t>
                      </a: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 err="1">
                          <a:effectLst/>
                        </a:rPr>
                        <a:t>initialCapacity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  <a:p>
                      <a:pPr algn="l" fontAlgn="t"/>
                      <a:r>
                        <a:rPr lang="en-US" sz="20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an empty vector with the specified initial capacity and with its capacity increment equal to zero.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4474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u="none" strike="noStrike" dirty="0">
                          <a:solidFill>
                            <a:srgbClr val="4A6782"/>
                          </a:solidFill>
                          <a:effectLst/>
                          <a:hlinkClick r:id="rId7"/>
                        </a:rPr>
                        <a:t>Vector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dirty="0" err="1">
                          <a:effectLst/>
                        </a:rPr>
                        <a:t>int</a:t>
                      </a: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 err="1">
                          <a:effectLst/>
                        </a:rPr>
                        <a:t>initialCapacity</a:t>
                      </a:r>
                      <a:r>
                        <a:rPr lang="en-US" sz="2000" dirty="0">
                          <a:effectLst/>
                        </a:rPr>
                        <a:t>, </a:t>
                      </a:r>
                      <a:r>
                        <a:rPr lang="en-US" sz="2000" dirty="0" err="1">
                          <a:effectLst/>
                        </a:rPr>
                        <a:t>int</a:t>
                      </a: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 err="1">
                          <a:effectLst/>
                        </a:rPr>
                        <a:t>capacityIncrement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  <a:p>
                      <a:pPr algn="l" fontAlgn="t"/>
                      <a:r>
                        <a:rPr lang="en-US" sz="20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an empty vector with the specified initial capacity and capacity increment.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15600" y="6527800"/>
            <a:ext cx="1612004" cy="269407"/>
          </a:xfrm>
        </p:spPr>
        <p:txBody>
          <a:bodyPr/>
          <a:lstStyle/>
          <a:p>
            <a:fld id="{0408EBFF-3422-4D5F-9DFF-80049100CD7D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533" y="6510867"/>
            <a:ext cx="2396067" cy="244007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" y="76200"/>
            <a:ext cx="922867" cy="795867"/>
          </a:xfrm>
        </p:spPr>
        <p:txBody>
          <a:bodyPr/>
          <a:lstStyle/>
          <a:p>
            <a:fld id="{04642A5E-C954-40F0-9770-4D56A4B4727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968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10067"/>
            <a:ext cx="8770571" cy="897466"/>
          </a:xfrm>
        </p:spPr>
        <p:txBody>
          <a:bodyPr/>
          <a:lstStyle/>
          <a:p>
            <a:r>
              <a:rPr lang="en-US" dirty="0"/>
              <a:t>Vector Class :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67" y="982133"/>
            <a:ext cx="10938933" cy="55456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218332" y="6502400"/>
            <a:ext cx="883871" cy="294807"/>
          </a:xfrm>
        </p:spPr>
        <p:txBody>
          <a:bodyPr/>
          <a:lstStyle/>
          <a:p>
            <a:fld id="{152293FF-C419-47D6-9216-00C4219022FF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667" y="6578600"/>
            <a:ext cx="1422399" cy="193207"/>
          </a:xfrm>
        </p:spPr>
        <p:txBody>
          <a:bodyPr/>
          <a:lstStyle/>
          <a:p>
            <a:r>
              <a:rPr lang="en-US"/>
              <a:t>Collection Frame 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0"/>
            <a:ext cx="948266" cy="601133"/>
          </a:xfrm>
        </p:spPr>
        <p:txBody>
          <a:bodyPr/>
          <a:lstStyle/>
          <a:p>
            <a:fld id="{04642A5E-C954-40F0-9770-4D56A4B4727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07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Collection Frame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Collection : </a:t>
            </a:r>
          </a:p>
          <a:p>
            <a:pPr marL="0" indent="0">
              <a:buNone/>
            </a:pPr>
            <a:r>
              <a:rPr lang="en-US" sz="2800" dirty="0"/>
              <a:t>     Collection is a group of objects as a single entity.</a:t>
            </a:r>
          </a:p>
          <a:p>
            <a:r>
              <a:rPr lang="en-US" sz="3600" dirty="0"/>
              <a:t>Collection Frame work :</a:t>
            </a:r>
          </a:p>
          <a:p>
            <a:pPr marL="0" indent="0">
              <a:buNone/>
            </a:pPr>
            <a:r>
              <a:rPr lang="en-US" sz="2800" dirty="0"/>
              <a:t>Collection frame work defines several classes and interfaces which can be used to represent a group of object as a single entity (Collection).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7CF6-53D1-444B-BE04-09DBC0341538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866" y="520128"/>
            <a:ext cx="714668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31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8300" y="136545"/>
            <a:ext cx="8770571" cy="676255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 Class :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7" y="990600"/>
            <a:ext cx="10990927" cy="56049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50599" y="6604000"/>
            <a:ext cx="883871" cy="193207"/>
          </a:xfrm>
        </p:spPr>
        <p:txBody>
          <a:bodyPr/>
          <a:lstStyle/>
          <a:p>
            <a:fld id="{8F091853-8938-4DC3-9A24-67F2406CD76E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068" y="6527800"/>
            <a:ext cx="1422399" cy="254000"/>
          </a:xfrm>
        </p:spPr>
        <p:txBody>
          <a:bodyPr/>
          <a:lstStyle/>
          <a:p>
            <a:r>
              <a:rPr lang="en-US"/>
              <a:t>Collection Frame 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973667" cy="567267"/>
          </a:xfrm>
        </p:spPr>
        <p:txBody>
          <a:bodyPr/>
          <a:lstStyle/>
          <a:p>
            <a:fld id="{04642A5E-C954-40F0-9770-4D56A4B4727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5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68" y="399011"/>
            <a:ext cx="10651066" cy="1226589"/>
          </a:xfrm>
        </p:spPr>
        <p:txBody>
          <a:bodyPr>
            <a:normAutofit/>
          </a:bodyPr>
          <a:lstStyle/>
          <a:p>
            <a:r>
              <a:rPr lang="en-US" dirty="0"/>
              <a:t>Stack Class : Methods and Constructor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832429"/>
              </p:ext>
            </p:extLst>
          </p:nvPr>
        </p:nvGraphicFramePr>
        <p:xfrm>
          <a:off x="2908301" y="1531847"/>
          <a:ext cx="8801099" cy="2356047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88010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41509">
                <a:tc>
                  <a:txBody>
                    <a:bodyPr/>
                    <a:lstStyle/>
                    <a:p>
                      <a:r>
                        <a:rPr lang="en-US" sz="2400" dirty="0"/>
                        <a:t>  1.    Object push   (Object </a:t>
                      </a:r>
                      <a:r>
                        <a:rPr lang="en-US" sz="2400" dirty="0" err="1"/>
                        <a:t>obj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55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 2.    Object pop   (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1509">
                <a:tc>
                  <a:txBody>
                    <a:bodyPr/>
                    <a:lstStyle/>
                    <a:p>
                      <a:r>
                        <a:rPr lang="en-US" sz="2400" dirty="0"/>
                        <a:t>  3.    Object search   (Object </a:t>
                      </a:r>
                      <a:r>
                        <a:rPr lang="en-US" sz="2400" dirty="0" err="1"/>
                        <a:t>obj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1509">
                <a:tc>
                  <a:txBody>
                    <a:bodyPr/>
                    <a:lstStyle/>
                    <a:p>
                      <a:r>
                        <a:rPr lang="en-US" sz="2400" dirty="0"/>
                        <a:t>  4.    Object peek   (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6C49-F09F-4308-9267-02E2E17E12BA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1126067" cy="795867"/>
          </a:xfrm>
        </p:spPr>
        <p:txBody>
          <a:bodyPr/>
          <a:lstStyle/>
          <a:p>
            <a:fld id="{04642A5E-C954-40F0-9770-4D56A4B4727A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715324"/>
              </p:ext>
            </p:extLst>
          </p:nvPr>
        </p:nvGraphicFramePr>
        <p:xfrm>
          <a:off x="2971801" y="4250264"/>
          <a:ext cx="7442200" cy="1693336"/>
        </p:xfrm>
        <a:graphic>
          <a:graphicData uri="http://schemas.openxmlformats.org/drawingml/2006/table">
            <a:tbl>
              <a:tblPr/>
              <a:tblGrid>
                <a:gridCol w="7442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46668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Constructor and Description</a:t>
                      </a:r>
                    </a:p>
                  </a:txBody>
                  <a:tcPr marL="5334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6668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none" strike="noStrike" dirty="0">
                          <a:solidFill>
                            <a:srgbClr val="4A6782"/>
                          </a:solidFill>
                          <a:effectLst/>
                          <a:hlinkClick r:id="rId2"/>
                        </a:rPr>
                        <a:t>Stack</a:t>
                      </a:r>
                      <a:r>
                        <a:rPr lang="en-US" sz="2400" dirty="0">
                          <a:effectLst/>
                        </a:rPr>
                        <a:t>()</a:t>
                      </a:r>
                      <a:r>
                        <a:rPr lang="en-US" sz="24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Creates an empty Stack.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475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900" y="85745"/>
            <a:ext cx="8770571" cy="1040322"/>
          </a:xfrm>
        </p:spPr>
        <p:txBody>
          <a:bodyPr/>
          <a:lstStyle/>
          <a:p>
            <a:r>
              <a:rPr lang="en-US" dirty="0"/>
              <a:t>Stack Class :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76466" y="6485467"/>
            <a:ext cx="1468071" cy="294807"/>
          </a:xfrm>
        </p:spPr>
        <p:txBody>
          <a:bodyPr/>
          <a:lstStyle/>
          <a:p>
            <a:fld id="{8CDD4AFB-AC73-478E-8709-A9B9395F4A51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499" y="6536267"/>
            <a:ext cx="2230967" cy="244006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80533" cy="626533"/>
          </a:xfrm>
        </p:spPr>
        <p:txBody>
          <a:bodyPr/>
          <a:lstStyle/>
          <a:p>
            <a:fld id="{04642A5E-C954-40F0-9770-4D56A4B4727A}" type="slidenum">
              <a:rPr lang="en-US" smtClean="0"/>
              <a:t>32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7" y="931333"/>
            <a:ext cx="11099800" cy="5630334"/>
          </a:xfrm>
        </p:spPr>
      </p:pic>
    </p:spTree>
    <p:extLst>
      <p:ext uri="{BB962C8B-B14F-4D97-AF65-F5344CB8AC3E}">
        <p14:creationId xmlns:p14="http://schemas.microsoft.com/office/powerpoint/2010/main" val="463455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Set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252133"/>
            <a:ext cx="8770571" cy="4038600"/>
          </a:xfrm>
        </p:spPr>
        <p:txBody>
          <a:bodyPr/>
          <a:lstStyle/>
          <a:p>
            <a:r>
              <a:rPr lang="en-US" sz="2800" dirty="0"/>
              <a:t>Child interfaces of collection</a:t>
            </a:r>
          </a:p>
          <a:p>
            <a:pPr marL="0" indent="0">
              <a:buNone/>
            </a:pPr>
            <a:r>
              <a:rPr lang="en-US" sz="2800" dirty="0"/>
              <a:t>		1.Duplicate are not allowed</a:t>
            </a:r>
          </a:p>
          <a:p>
            <a:pPr marL="0" indent="0">
              <a:buNone/>
            </a:pPr>
            <a:r>
              <a:rPr lang="en-US" sz="2800" dirty="0"/>
              <a:t>		2.Insertion order is not preserved</a:t>
            </a:r>
          </a:p>
          <a:p>
            <a:r>
              <a:rPr lang="en-US" sz="2800" dirty="0"/>
              <a:t>Implementation Classes of Set interfaces</a:t>
            </a:r>
          </a:p>
          <a:p>
            <a:pPr marL="0" indent="0">
              <a:buNone/>
            </a:pPr>
            <a:r>
              <a:rPr lang="en-US" sz="2800" dirty="0"/>
              <a:t>		1.HashSet(Version 1.2)</a:t>
            </a:r>
          </a:p>
          <a:p>
            <a:pPr marL="0" indent="0">
              <a:buNone/>
            </a:pPr>
            <a:r>
              <a:rPr lang="en-US" sz="2800" dirty="0"/>
              <a:t>		2.LinkedHashSet(Version 1.4)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57405" y="6389748"/>
            <a:ext cx="2743200" cy="365125"/>
          </a:xfrm>
        </p:spPr>
        <p:txBody>
          <a:bodyPr/>
          <a:lstStyle/>
          <a:p>
            <a:fld id="{FAB20C58-DD13-4362-8127-64D8B67DA7A2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5833" y="6415148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113728"/>
            <a:ext cx="812800" cy="639805"/>
          </a:xfrm>
        </p:spPr>
        <p:txBody>
          <a:bodyPr/>
          <a:lstStyle/>
          <a:p>
            <a:fld id="{04642A5E-C954-40F0-9770-4D56A4B4727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70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01601"/>
            <a:ext cx="8770571" cy="1278466"/>
          </a:xfrm>
        </p:spPr>
        <p:txBody>
          <a:bodyPr/>
          <a:lstStyle/>
          <a:p>
            <a:r>
              <a:rPr lang="en-US" dirty="0"/>
              <a:t>(3) Set interface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2" y="1507067"/>
            <a:ext cx="8949267" cy="482600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75938" y="6364348"/>
            <a:ext cx="2743200" cy="365125"/>
          </a:xfrm>
        </p:spPr>
        <p:txBody>
          <a:bodyPr/>
          <a:lstStyle/>
          <a:p>
            <a:fld id="{BBB44EE4-D0C4-465E-8D79-9487E69531CF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899" y="6415148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135468"/>
            <a:ext cx="846666" cy="575732"/>
          </a:xfrm>
        </p:spPr>
        <p:txBody>
          <a:bodyPr/>
          <a:lstStyle/>
          <a:p>
            <a:fld id="{04642A5E-C954-40F0-9770-4D56A4B4727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54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568345"/>
            <a:ext cx="9660467" cy="1560716"/>
          </a:xfrm>
        </p:spPr>
        <p:txBody>
          <a:bodyPr/>
          <a:lstStyle/>
          <a:p>
            <a:r>
              <a:rPr lang="en-US" dirty="0"/>
              <a:t>When we should use set interface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834390" lvl="1" indent="-514350">
              <a:buAutoNum type="arabicPeriod"/>
            </a:pPr>
            <a:r>
              <a:rPr lang="en-US" sz="3000" dirty="0"/>
              <a:t>Duplicate are not allowed </a:t>
            </a:r>
          </a:p>
          <a:p>
            <a:pPr marL="834390" lvl="1" indent="-514350">
              <a:buAutoNum type="arabicPeriod"/>
            </a:pPr>
            <a:r>
              <a:rPr lang="en-US" sz="3000" dirty="0"/>
              <a:t>2. Insertion order is not preserved</a:t>
            </a:r>
          </a:p>
          <a:p>
            <a:pPr marL="320040" lvl="1" indent="0">
              <a:buNone/>
            </a:pPr>
            <a:r>
              <a:rPr lang="en-US" sz="3000" dirty="0"/>
              <a:t>It is a child interface of Collection interface. </a:t>
            </a:r>
          </a:p>
          <a:p>
            <a:pPr marL="320040" lvl="1" indent="0">
              <a:buNone/>
            </a:pPr>
            <a:r>
              <a:rPr lang="en-US" sz="3000" dirty="0"/>
              <a:t>What are the implementation classes of Set Interface ?</a:t>
            </a:r>
          </a:p>
          <a:p>
            <a:pPr marL="320040" lvl="1" indent="0">
              <a:buNone/>
            </a:pPr>
            <a:r>
              <a:rPr lang="en-US" sz="3000" dirty="0"/>
              <a:t>1.HashSet  class.</a:t>
            </a:r>
          </a:p>
          <a:p>
            <a:pPr marL="320040" lvl="1" indent="0">
              <a:buNone/>
            </a:pPr>
            <a:r>
              <a:rPr lang="en-US" sz="3000" dirty="0"/>
              <a:t>There is no special method for this interface but it can use Collection interface methods.</a:t>
            </a:r>
          </a:p>
          <a:p>
            <a:pPr marL="320040" lvl="1" indent="0">
              <a:buNone/>
            </a:pPr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9699" y="6432082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666" y="105263"/>
            <a:ext cx="824734" cy="614404"/>
          </a:xfrm>
        </p:spPr>
        <p:txBody>
          <a:bodyPr/>
          <a:lstStyle/>
          <a:p>
            <a:fld id="{04642A5E-C954-40F0-9770-4D56A4B4727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91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833" y="348211"/>
            <a:ext cx="8770571" cy="972589"/>
          </a:xfrm>
        </p:spPr>
        <p:txBody>
          <a:bodyPr/>
          <a:lstStyle/>
          <a:p>
            <a:r>
              <a:rPr lang="en-US" dirty="0" err="1"/>
              <a:t>HashSet</a:t>
            </a:r>
            <a:r>
              <a:rPr lang="en-US" dirty="0"/>
              <a:t> Class  :  Properties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070839"/>
              </p:ext>
            </p:extLst>
          </p:nvPr>
        </p:nvGraphicFramePr>
        <p:xfrm>
          <a:off x="2925233" y="2497666"/>
          <a:ext cx="8978900" cy="31750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4104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48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1.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Heterogeneous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Allowed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2.    Null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Contain Null Value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3.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Duplicates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Duplicates are not allowed.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4.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Insertion ordered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Insertion ordered are not preserved.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5.    Data structure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Hash</a:t>
                      </a:r>
                      <a:r>
                        <a:rPr lang="en-US" sz="2400" baseline="0" dirty="0"/>
                        <a:t> Table 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3CA2-2A73-40EC-BE21-073F308BDB89}" type="datetime1">
              <a:rPr lang="en-US" smtClean="0">
                <a:solidFill>
                  <a:srgbClr val="121316">
                    <a:lumMod val="75000"/>
                    <a:lumOff val="25000"/>
                  </a:srgbClr>
                </a:solidFill>
              </a:rPr>
              <a:pPr/>
              <a:t>6/18/2021</a:t>
            </a:fld>
            <a:endParaRPr lang="en-US">
              <a:solidFill>
                <a:srgbClr val="121316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65" y="6432082"/>
            <a:ext cx="5667375" cy="365125"/>
          </a:xfrm>
        </p:spPr>
        <p:txBody>
          <a:bodyPr/>
          <a:lstStyle/>
          <a:p>
            <a:r>
              <a:rPr lang="en-US">
                <a:solidFill>
                  <a:srgbClr val="121316">
                    <a:lumMod val="75000"/>
                    <a:lumOff val="25000"/>
                  </a:srgbClr>
                </a:solidFill>
              </a:rPr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1"/>
            <a:ext cx="914400" cy="787400"/>
          </a:xfrm>
        </p:spPr>
        <p:txBody>
          <a:bodyPr/>
          <a:lstStyle/>
          <a:p>
            <a:fld id="{04642A5E-C954-40F0-9770-4D56A4B4727A}" type="slidenum">
              <a:rPr lang="en-US" smtClean="0">
                <a:solidFill>
                  <a:srgbClr val="121316">
                    <a:lumMod val="75000"/>
                    <a:lumOff val="25000"/>
                  </a:srgbClr>
                </a:solidFill>
              </a:rPr>
              <a:pPr/>
              <a:t>36</a:t>
            </a:fld>
            <a:endParaRPr lang="en-US" dirty="0">
              <a:solidFill>
                <a:srgbClr val="121316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21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567" y="128078"/>
            <a:ext cx="8770571" cy="1031855"/>
          </a:xfrm>
        </p:spPr>
        <p:txBody>
          <a:bodyPr/>
          <a:lstStyle/>
          <a:p>
            <a:r>
              <a:rPr lang="en-US" dirty="0" err="1"/>
              <a:t>HashSet</a:t>
            </a:r>
            <a:r>
              <a:rPr lang="en-US" dirty="0"/>
              <a:t>  :  Constructor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129233"/>
              </p:ext>
            </p:extLst>
          </p:nvPr>
        </p:nvGraphicFramePr>
        <p:xfrm>
          <a:off x="2015067" y="1700747"/>
          <a:ext cx="9694333" cy="4639794"/>
        </p:xfrm>
        <a:graphic>
          <a:graphicData uri="http://schemas.openxmlformats.org/drawingml/2006/table">
            <a:tbl>
              <a:tblPr/>
              <a:tblGrid>
                <a:gridCol w="9694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4034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Constructor and Description</a:t>
                      </a:r>
                    </a:p>
                  </a:txBody>
                  <a:tcPr marL="5334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91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 dirty="0" err="1">
                          <a:solidFill>
                            <a:schemeClr val="tx1"/>
                          </a:solidFill>
                          <a:effectLst/>
                          <a:hlinkClick r:id="rId2"/>
                        </a:rPr>
                        <a:t>HashSet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</a:p>
                    <a:p>
                      <a:pPr algn="l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DejaVu Serif"/>
                        </a:rPr>
                        <a:t>Constructs a new, empty set; the backing 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DejaVu Serif"/>
                        </a:rPr>
                        <a:t>HashMap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DejaVu Serif"/>
                        </a:rPr>
                        <a:t> instance has default initial capacity (16) and load factor (0.75).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2372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err="1">
                          <a:solidFill>
                            <a:srgbClr val="4A6782"/>
                          </a:solidFill>
                          <a:effectLst/>
                          <a:hlinkClick r:id="rId3"/>
                        </a:rPr>
                        <a:t>HashSet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int</a:t>
                      </a:r>
                      <a:r>
                        <a:rPr lang="en-US" dirty="0">
                          <a:effectLst/>
                        </a:rPr>
                        <a:t> </a:t>
                      </a:r>
                      <a:r>
                        <a:rPr lang="en-US" dirty="0" err="1">
                          <a:effectLst/>
                        </a:rPr>
                        <a:t>initialCapacity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 new, empty set; the backing </a:t>
                      </a:r>
                      <a:r>
                        <a:rPr lang="en-US" dirty="0" err="1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HashMap</a:t>
                      </a:r>
                      <a:r>
                        <a:rPr lang="en-US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instance has the specified initial capacity and default load factor (0.75).</a:t>
                      </a:r>
                    </a:p>
                    <a:p>
                      <a:pPr algn="l" fontAlgn="t"/>
                      <a:endParaRPr lang="en-US" dirty="0">
                        <a:solidFill>
                          <a:srgbClr val="474747"/>
                        </a:solidFill>
                        <a:effectLst/>
                        <a:latin typeface="DejaVu Serif"/>
                      </a:endParaRP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25841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err="1">
                          <a:solidFill>
                            <a:srgbClr val="4A6782"/>
                          </a:solidFill>
                          <a:effectLst/>
                          <a:hlinkClick r:id="rId4"/>
                        </a:rPr>
                        <a:t>HashSet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dirty="0" err="1">
                          <a:effectLst/>
                        </a:rPr>
                        <a:t>int</a:t>
                      </a:r>
                      <a:r>
                        <a:rPr lang="en-US" dirty="0">
                          <a:effectLst/>
                        </a:rPr>
                        <a:t> </a:t>
                      </a:r>
                      <a:r>
                        <a:rPr lang="en-US" dirty="0" err="1">
                          <a:effectLst/>
                        </a:rPr>
                        <a:t>initialCapacity</a:t>
                      </a:r>
                      <a:r>
                        <a:rPr lang="en-US" dirty="0">
                          <a:effectLst/>
                        </a:rPr>
                        <a:t>, float </a:t>
                      </a:r>
                      <a:r>
                        <a:rPr lang="en-US" dirty="0" err="1">
                          <a:effectLst/>
                        </a:rPr>
                        <a:t>loadFactor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 new, empty set; the backing </a:t>
                      </a:r>
                      <a:r>
                        <a:rPr lang="en-US" dirty="0" err="1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HashMap</a:t>
                      </a:r>
                      <a:r>
                        <a:rPr lang="en-US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instance has the specified initial capacity and the specified load factor.</a:t>
                      </a:r>
                    </a:p>
                    <a:p>
                      <a:pPr algn="l" fontAlgn="t"/>
                      <a:endParaRPr lang="en-US" dirty="0">
                        <a:solidFill>
                          <a:srgbClr val="474747"/>
                        </a:solidFill>
                        <a:effectLst/>
                        <a:latin typeface="DejaVu Serif"/>
                      </a:endParaRP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64355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solidFill>
                            <a:srgbClr val="4A6782"/>
                          </a:solidFill>
                          <a:hlinkClick r:id="rId5"/>
                        </a:rPr>
                        <a:t>HashSet</a:t>
                      </a:r>
                      <a:r>
                        <a:rPr lang="en-US" dirty="0"/>
                        <a:t>(</a:t>
                      </a:r>
                      <a:r>
                        <a:rPr lang="en-US" b="1" dirty="0">
                          <a:solidFill>
                            <a:srgbClr val="4A6782"/>
                          </a:solidFill>
                          <a:hlinkClick r:id="rId6" tooltip="interface in java.util"/>
                        </a:rPr>
                        <a:t>Collection</a:t>
                      </a:r>
                      <a:r>
                        <a:rPr lang="en-US" dirty="0"/>
                        <a:t>&lt;? extends </a:t>
                      </a:r>
                      <a:r>
                        <a:rPr lang="en-US" b="1" dirty="0">
                          <a:solidFill>
                            <a:srgbClr val="4A6782"/>
                          </a:solidFill>
                          <a:hlinkClick r:id="rId7" tooltip="type parameter in HashSet"/>
                        </a:rPr>
                        <a:t>E</a:t>
                      </a:r>
                      <a:r>
                        <a:rPr lang="en-US" dirty="0"/>
                        <a:t>&gt; c)</a:t>
                      </a:r>
                    </a:p>
                    <a:p>
                      <a:pPr fontAlgn="t"/>
                      <a:r>
                        <a:rPr lang="en-US" dirty="0">
                          <a:solidFill>
                            <a:srgbClr val="474747"/>
                          </a:solidFill>
                          <a:latin typeface="DejaVu Serif"/>
                        </a:rPr>
                        <a:t>Constructs a new set containing the elements in the specified collection.</a:t>
                      </a:r>
                    </a:p>
                    <a:p>
                      <a:pPr algn="l" fontAlgn="t"/>
                      <a:endParaRPr lang="en-US" dirty="0">
                        <a:solidFill>
                          <a:srgbClr val="474747"/>
                        </a:solidFill>
                        <a:effectLst/>
                        <a:latin typeface="DejaVu Serif"/>
                      </a:endParaRP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98200" y="6561667"/>
            <a:ext cx="1095538" cy="235540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966" y="6536267"/>
            <a:ext cx="1968502" cy="244006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99" y="88328"/>
            <a:ext cx="900934" cy="563605"/>
          </a:xfrm>
        </p:spPr>
        <p:txBody>
          <a:bodyPr/>
          <a:lstStyle/>
          <a:p>
            <a:fld id="{04642A5E-C954-40F0-9770-4D56A4B472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26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2966" y="145012"/>
            <a:ext cx="8770571" cy="845588"/>
          </a:xfrm>
        </p:spPr>
        <p:txBody>
          <a:bodyPr/>
          <a:lstStyle/>
          <a:p>
            <a:r>
              <a:rPr lang="en-US" dirty="0" err="1"/>
              <a:t>HashSet</a:t>
            </a:r>
            <a:r>
              <a:rPr lang="en-US" dirty="0"/>
              <a:t>  :  Example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67534" y="6553200"/>
            <a:ext cx="977004" cy="244007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966" y="6570133"/>
            <a:ext cx="2053168" cy="218607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99" y="62928"/>
            <a:ext cx="833201" cy="555139"/>
          </a:xfrm>
        </p:spPr>
        <p:txBody>
          <a:bodyPr/>
          <a:lstStyle/>
          <a:p>
            <a:fld id="{04642A5E-C954-40F0-9770-4D56A4B4727A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t="13992" r="21504" b="15463"/>
          <a:stretch/>
        </p:blipFill>
        <p:spPr>
          <a:xfrm>
            <a:off x="255260" y="705103"/>
            <a:ext cx="7715818" cy="538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0" t="15913" r="37771" b="33758"/>
          <a:stretch/>
        </p:blipFill>
        <p:spPr>
          <a:xfrm>
            <a:off x="4598828" y="1164090"/>
            <a:ext cx="5918528" cy="54060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5" t="10674" r="47119" b="53571"/>
          <a:stretch/>
        </p:blipFill>
        <p:spPr>
          <a:xfrm>
            <a:off x="8917423" y="1281326"/>
            <a:ext cx="3036280" cy="48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9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LinkedHashSet</a:t>
            </a:r>
            <a:r>
              <a:rPr lang="en-US" dirty="0"/>
              <a:t>  : 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 is a child class of </a:t>
            </a:r>
            <a:r>
              <a:rPr lang="en-US" sz="2800" dirty="0" err="1"/>
              <a:t>HastSet</a:t>
            </a:r>
            <a:r>
              <a:rPr lang="en-US" sz="2800" dirty="0"/>
              <a:t>.</a:t>
            </a:r>
          </a:p>
          <a:p>
            <a:r>
              <a:rPr lang="en-US" sz="2800" dirty="0"/>
              <a:t>In the </a:t>
            </a:r>
            <a:r>
              <a:rPr lang="en-US" sz="2800" dirty="0" err="1"/>
              <a:t>LinkedHashSet</a:t>
            </a:r>
            <a:r>
              <a:rPr lang="en-US" sz="2800" dirty="0"/>
              <a:t> insertion order is preserved.</a:t>
            </a:r>
          </a:p>
          <a:p>
            <a:r>
              <a:rPr lang="en-US" sz="2800" dirty="0"/>
              <a:t>For cache based application </a:t>
            </a:r>
            <a:r>
              <a:rPr lang="en-US" sz="2800" dirty="0" err="1"/>
              <a:t>LinkedHashSet</a:t>
            </a:r>
            <a:r>
              <a:rPr lang="en-US" sz="2800" dirty="0"/>
              <a:t> is </a:t>
            </a:r>
            <a:r>
              <a:rPr lang="en-US" sz="2800" dirty="0" err="1"/>
              <a:t>usefull</a:t>
            </a:r>
            <a:r>
              <a:rPr lang="en-US" sz="280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5137" y="6338948"/>
            <a:ext cx="2743200" cy="365125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499" y="6406682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0466" y="130662"/>
            <a:ext cx="1061801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1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1267" y="592667"/>
            <a:ext cx="10007600" cy="1536394"/>
          </a:xfrm>
        </p:spPr>
        <p:txBody>
          <a:bodyPr/>
          <a:lstStyle/>
          <a:p>
            <a:r>
              <a:rPr lang="en-US" dirty="0"/>
              <a:t>Why collection frame work is needed?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4967" y="2429934"/>
            <a:ext cx="9275233" cy="365150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To overcome the limitation of Arrays we need Collection Frame Work.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30C6-A792-44AD-A1B8-1E4322456274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98201" y="342328"/>
            <a:ext cx="1485134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52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833" y="348211"/>
            <a:ext cx="8770571" cy="97258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LinkedHashSet</a:t>
            </a:r>
            <a:r>
              <a:rPr lang="en-US" dirty="0"/>
              <a:t> Class  :  Properties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8943884"/>
              </p:ext>
            </p:extLst>
          </p:nvPr>
        </p:nvGraphicFramePr>
        <p:xfrm>
          <a:off x="2925233" y="2506133"/>
          <a:ext cx="8978900" cy="317500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4104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48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1.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Heterogeneous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Allowed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2.    Null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Contain Null Value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3.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Duplicates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Duplicates are not allowed.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4.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Insertion ordered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Insertion ordered are  preserved.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400" dirty="0"/>
                        <a:t> 5.    Data structure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Hash</a:t>
                      </a:r>
                      <a:r>
                        <a:rPr lang="en-US" sz="2400" baseline="0" dirty="0"/>
                        <a:t> Table and </a:t>
                      </a:r>
                      <a:r>
                        <a:rPr lang="en-US" sz="2400" baseline="0" dirty="0" err="1"/>
                        <a:t>LinkedList</a:t>
                      </a:r>
                      <a:r>
                        <a:rPr lang="en-US" sz="2400" baseline="0" dirty="0"/>
                        <a:t> mixed.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99738" y="6372815"/>
            <a:ext cx="2743200" cy="365125"/>
          </a:xfrm>
        </p:spPr>
        <p:txBody>
          <a:bodyPr/>
          <a:lstStyle/>
          <a:p>
            <a:fld id="{29513CA2-2A73-40EC-BE21-073F308BDB89}" type="datetime1">
              <a:rPr lang="en-US" smtClean="0">
                <a:solidFill>
                  <a:srgbClr val="121316">
                    <a:lumMod val="75000"/>
                    <a:lumOff val="25000"/>
                  </a:srgbClr>
                </a:solidFill>
              </a:rPr>
              <a:pPr/>
              <a:t>6/18/2021</a:t>
            </a:fld>
            <a:endParaRPr lang="en-US" dirty="0">
              <a:solidFill>
                <a:srgbClr val="121316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099" y="6432081"/>
            <a:ext cx="5667375" cy="365125"/>
          </a:xfrm>
        </p:spPr>
        <p:txBody>
          <a:bodyPr/>
          <a:lstStyle/>
          <a:p>
            <a:r>
              <a:rPr lang="en-US">
                <a:solidFill>
                  <a:srgbClr val="121316">
                    <a:lumMod val="75000"/>
                    <a:lumOff val="25000"/>
                  </a:srgbClr>
                </a:solidFill>
              </a:rPr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1"/>
            <a:ext cx="914400" cy="787400"/>
          </a:xfrm>
        </p:spPr>
        <p:txBody>
          <a:bodyPr/>
          <a:lstStyle/>
          <a:p>
            <a:fld id="{04642A5E-C954-40F0-9770-4D56A4B4727A}" type="slidenum">
              <a:rPr lang="en-US" smtClean="0">
                <a:solidFill>
                  <a:srgbClr val="121316">
                    <a:lumMod val="75000"/>
                    <a:lumOff val="25000"/>
                  </a:srgbClr>
                </a:solidFill>
              </a:rPr>
              <a:pPr/>
              <a:t>40</a:t>
            </a:fld>
            <a:endParaRPr lang="en-US" dirty="0">
              <a:solidFill>
                <a:srgbClr val="121316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05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67" y="76200"/>
            <a:ext cx="10154871" cy="75353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LinkedHashSet</a:t>
            </a:r>
            <a:r>
              <a:rPr lang="en-US" dirty="0"/>
              <a:t> Class  :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25201" y="6639393"/>
            <a:ext cx="1002404" cy="218607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" y="6544733"/>
            <a:ext cx="1926168" cy="244007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265" y="88328"/>
            <a:ext cx="816268" cy="622872"/>
          </a:xfrm>
        </p:spPr>
        <p:txBody>
          <a:bodyPr/>
          <a:lstStyle/>
          <a:p>
            <a:fld id="{04642A5E-C954-40F0-9770-4D56A4B4727A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t="13639" r="22496" b="35568"/>
          <a:stretch/>
        </p:blipFill>
        <p:spPr>
          <a:xfrm>
            <a:off x="232140" y="829733"/>
            <a:ext cx="8156768" cy="5260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3" t="9308" r="48784" b="64957"/>
          <a:stretch/>
        </p:blipFill>
        <p:spPr>
          <a:xfrm>
            <a:off x="7223973" y="948266"/>
            <a:ext cx="4402430" cy="39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69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</a:t>
            </a:r>
            <a:r>
              <a:rPr lang="en-US" dirty="0" err="1"/>
              <a:t>SortedSet</a:t>
            </a:r>
            <a:r>
              <a:rPr lang="en-US" dirty="0"/>
              <a:t>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Child interface of Set interface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	1.Duplicates are  not allowed</a:t>
            </a:r>
          </a:p>
          <a:p>
            <a:pPr marL="0" indent="0">
              <a:buNone/>
            </a:pPr>
            <a:r>
              <a:rPr lang="en-US" sz="2400" dirty="0"/>
              <a:t>		2.Object are preserved in some sorting order.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57404" y="6398215"/>
            <a:ext cx="2743200" cy="365125"/>
          </a:xfrm>
        </p:spPr>
        <p:txBody>
          <a:bodyPr/>
          <a:lstStyle/>
          <a:p>
            <a:fld id="{6EEF9582-8CCF-4FE5-9ACB-A8DB5CCAF1B2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8966" y="6406682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67" y="93134"/>
            <a:ext cx="897466" cy="677333"/>
          </a:xfrm>
        </p:spPr>
        <p:txBody>
          <a:bodyPr/>
          <a:lstStyle/>
          <a:p>
            <a:fld id="{04642A5E-C954-40F0-9770-4D56A4B4727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49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SortedSet</a:t>
            </a:r>
            <a:r>
              <a:rPr lang="en-US" dirty="0"/>
              <a:t>  : 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286001"/>
            <a:ext cx="8770571" cy="4072466"/>
          </a:xfrm>
        </p:spPr>
        <p:txBody>
          <a:bodyPr/>
          <a:lstStyle/>
          <a:p>
            <a:r>
              <a:rPr lang="en-US" dirty="0"/>
              <a:t>It is a child interface of Set interface.</a:t>
            </a:r>
          </a:p>
          <a:p>
            <a:r>
              <a:rPr lang="en-US" dirty="0"/>
              <a:t>Here Object are preserved according some sorting order.</a:t>
            </a:r>
          </a:p>
          <a:p>
            <a:r>
              <a:rPr lang="en-US" dirty="0"/>
              <a:t>Methods of this interface :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15071" y="6364348"/>
            <a:ext cx="2743200" cy="365125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499" y="6389749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133" y="130661"/>
            <a:ext cx="1078734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43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8898722"/>
              </p:ext>
            </p:extLst>
          </p:nvPr>
        </p:nvGraphicFramePr>
        <p:xfrm>
          <a:off x="3361268" y="3674532"/>
          <a:ext cx="6341532" cy="2525040"/>
        </p:xfrm>
        <a:graphic>
          <a:graphicData uri="http://schemas.openxmlformats.org/drawingml/2006/table">
            <a:tbl>
              <a:tblPr bandRow="1">
                <a:tableStyleId>{E929F9F4-4A8F-4326-A1B4-22849713DDAB}</a:tableStyleId>
              </a:tblPr>
              <a:tblGrid>
                <a:gridCol w="63415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318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1.Object first  ( );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3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2.Object  last  ( 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18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3.SortedSet  </a:t>
                      </a:r>
                      <a:r>
                        <a:rPr lang="en-US" dirty="0" err="1"/>
                        <a:t>headSet</a:t>
                      </a:r>
                      <a:r>
                        <a:rPr lang="en-US" dirty="0"/>
                        <a:t>  (Object  o);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18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4.sortedSet </a:t>
                      </a:r>
                      <a:r>
                        <a:rPr lang="en-US" dirty="0" err="1"/>
                        <a:t>tailSet</a:t>
                      </a:r>
                      <a:r>
                        <a:rPr lang="en-US" dirty="0"/>
                        <a:t>  (Object  0);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18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5.sortedSet </a:t>
                      </a:r>
                      <a:r>
                        <a:rPr lang="en-US" dirty="0" err="1"/>
                        <a:t>subSet</a:t>
                      </a:r>
                      <a:r>
                        <a:rPr lang="en-US" dirty="0"/>
                        <a:t>  (Object o1 , Object 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18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6.Comparator  comparator ( 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066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</a:t>
            </a:r>
            <a:r>
              <a:rPr lang="en-US" dirty="0" err="1"/>
              <a:t>NavigableSet</a:t>
            </a:r>
            <a:r>
              <a:rPr lang="en-US" dirty="0"/>
              <a:t>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child interface  of sorted set.</a:t>
            </a:r>
          </a:p>
          <a:p>
            <a:r>
              <a:rPr lang="en-US" dirty="0"/>
              <a:t>It define several methods for navigation purpose like, what is previous elements, next element?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Implementation class of </a:t>
            </a:r>
            <a:r>
              <a:rPr lang="en-US" dirty="0" err="1"/>
              <a:t>Navigableset</a:t>
            </a:r>
            <a:r>
              <a:rPr lang="en-US" dirty="0"/>
              <a:t> is </a:t>
            </a:r>
            <a:r>
              <a:rPr lang="en-US" dirty="0" err="1"/>
              <a:t>Treeset</a:t>
            </a:r>
            <a:r>
              <a:rPr lang="en-US" dirty="0"/>
              <a:t> class.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2999" y="6216680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84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NavigableSet</a:t>
            </a:r>
            <a:r>
              <a:rPr lang="en-US" dirty="0"/>
              <a:t>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45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3" y="2316480"/>
            <a:ext cx="7672252" cy="3651250"/>
          </a:xfrm>
        </p:spPr>
      </p:pic>
    </p:spTree>
    <p:extLst>
      <p:ext uri="{BB962C8B-B14F-4D97-AF65-F5344CB8AC3E}">
        <p14:creationId xmlns:p14="http://schemas.microsoft.com/office/powerpoint/2010/main" val="782238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101600"/>
            <a:ext cx="10320865" cy="148336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 class of </a:t>
            </a:r>
            <a:r>
              <a:rPr lang="en-US" dirty="0" err="1"/>
              <a:t>NavigableSet</a:t>
            </a:r>
            <a:r>
              <a:rPr lang="en-US" dirty="0"/>
              <a:t> Interface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TreeSet</a:t>
            </a:r>
            <a:r>
              <a:rPr lang="en-US" sz="2800" dirty="0"/>
              <a:t> class is the implementation class </a:t>
            </a:r>
            <a:r>
              <a:rPr lang="en-US" sz="2800" dirty="0" err="1"/>
              <a:t>NavigableSet</a:t>
            </a:r>
            <a:r>
              <a:rPr lang="en-US" sz="2800" dirty="0"/>
              <a:t> interface.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33605" y="6398215"/>
            <a:ext cx="2743200" cy="365125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2766" y="6381281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1"/>
            <a:ext cx="914399" cy="795866"/>
          </a:xfrm>
        </p:spPr>
        <p:txBody>
          <a:bodyPr/>
          <a:lstStyle/>
          <a:p>
            <a:fld id="{04642A5E-C954-40F0-9770-4D56A4B4727A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009234"/>
              </p:ext>
            </p:extLst>
          </p:nvPr>
        </p:nvGraphicFramePr>
        <p:xfrm>
          <a:off x="2963334" y="3462866"/>
          <a:ext cx="8847668" cy="258233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40440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036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16466">
                <a:tc>
                  <a:txBody>
                    <a:bodyPr/>
                    <a:lstStyle/>
                    <a:p>
                      <a:r>
                        <a:rPr lang="en-US" sz="2400" dirty="0"/>
                        <a:t> 1.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Heterogeneous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 allowed must be </a:t>
                      </a:r>
                      <a:r>
                        <a:rPr lang="en-US" sz="2400" dirty="0" err="1"/>
                        <a:t>compareable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6466">
                <a:tc>
                  <a:txBody>
                    <a:bodyPr/>
                    <a:lstStyle/>
                    <a:p>
                      <a:r>
                        <a:rPr lang="en-US" sz="2400" dirty="0"/>
                        <a:t> 2.    Null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Not</a:t>
                      </a:r>
                      <a:r>
                        <a:rPr lang="en-US" sz="2400" b="0" baseline="0" dirty="0"/>
                        <a:t> allowed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6466">
                <a:tc>
                  <a:txBody>
                    <a:bodyPr/>
                    <a:lstStyle/>
                    <a:p>
                      <a:r>
                        <a:rPr lang="en-US" sz="2400" dirty="0"/>
                        <a:t> 3.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Duplicates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Duplicates are not allowed.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466">
                <a:tc>
                  <a:txBody>
                    <a:bodyPr/>
                    <a:lstStyle/>
                    <a:p>
                      <a:r>
                        <a:rPr lang="en-US" sz="2400" dirty="0"/>
                        <a:t> 4.</a:t>
                      </a:r>
                      <a:r>
                        <a:rPr lang="en-US" sz="2400" baseline="0" dirty="0"/>
                        <a:t>    </a:t>
                      </a:r>
                      <a:r>
                        <a:rPr lang="en-US" sz="2400" dirty="0"/>
                        <a:t>Insertion ordered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Insertion ordered are not preserved.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6466">
                <a:tc>
                  <a:txBody>
                    <a:bodyPr/>
                    <a:lstStyle/>
                    <a:p>
                      <a:r>
                        <a:rPr lang="en-US" sz="2400" dirty="0"/>
                        <a:t> 5.    Data structure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Hash</a:t>
                      </a:r>
                      <a:r>
                        <a:rPr lang="en-US" sz="2400" baseline="0" dirty="0"/>
                        <a:t> Table and </a:t>
                      </a:r>
                      <a:r>
                        <a:rPr lang="en-US" sz="2400" baseline="0" dirty="0" err="1"/>
                        <a:t>LinkedList</a:t>
                      </a:r>
                      <a:r>
                        <a:rPr lang="en-US" sz="2400" baseline="0" dirty="0"/>
                        <a:t> mixed.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752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TreeSet</a:t>
            </a:r>
            <a:r>
              <a:rPr lang="en-US" dirty="0"/>
              <a:t>  :  Constructor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4083131"/>
              </p:ext>
            </p:extLst>
          </p:nvPr>
        </p:nvGraphicFramePr>
        <p:xfrm>
          <a:off x="2506133" y="2514601"/>
          <a:ext cx="9330266" cy="3709246"/>
        </p:xfrm>
        <a:graphic>
          <a:graphicData uri="http://schemas.openxmlformats.org/drawingml/2006/table">
            <a:tbl>
              <a:tblPr/>
              <a:tblGrid>
                <a:gridCol w="93302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86129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Constructor and Description  </a:t>
                      </a:r>
                    </a:p>
                  </a:txBody>
                  <a:tcPr marL="5334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227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err="1">
                          <a:solidFill>
                            <a:srgbClr val="4A6782"/>
                          </a:solidFill>
                          <a:effectLst/>
                          <a:hlinkClick r:id="rId2"/>
                        </a:rPr>
                        <a:t>TreeSet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 new, empty tree set, sorted according to the natural ordering of its elements.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58484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err="1">
                          <a:solidFill>
                            <a:srgbClr val="4A6782"/>
                          </a:solidFill>
                          <a:effectLst/>
                          <a:hlinkClick r:id="rId3"/>
                        </a:rPr>
                        <a:t>TreeSet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b="1" u="none" strike="noStrike" dirty="0">
                          <a:solidFill>
                            <a:srgbClr val="4A6782"/>
                          </a:solidFill>
                          <a:effectLst/>
                          <a:hlinkClick r:id="rId4" tooltip="interface in java.util"/>
                        </a:rPr>
                        <a:t>Collection</a:t>
                      </a:r>
                      <a:r>
                        <a:rPr lang="en-US" dirty="0">
                          <a:effectLst/>
                        </a:rPr>
                        <a:t>&lt;? extends </a:t>
                      </a:r>
                      <a:r>
                        <a:rPr lang="en-US" b="1" u="none" strike="noStrike" dirty="0">
                          <a:solidFill>
                            <a:srgbClr val="4A6782"/>
                          </a:solidFill>
                          <a:effectLst/>
                          <a:hlinkClick r:id="rId5" tooltip="type parameter in TreeSet"/>
                        </a:rPr>
                        <a:t>E</a:t>
                      </a:r>
                      <a:r>
                        <a:rPr lang="en-US" dirty="0">
                          <a:effectLst/>
                        </a:rPr>
                        <a:t>&gt; c)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 new tree set containing the elements in the specified collection, sorted according to the </a:t>
                      </a:r>
                      <a:r>
                        <a:rPr lang="en-US" i="1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natural ordering</a:t>
                      </a:r>
                      <a:r>
                        <a:rPr lang="en-US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of its elements.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7287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err="1">
                          <a:solidFill>
                            <a:srgbClr val="4A6782"/>
                          </a:solidFill>
                          <a:effectLst/>
                          <a:hlinkClick r:id="rId6"/>
                        </a:rPr>
                        <a:t>TreeSet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b="1" u="none" strike="noStrike" dirty="0">
                          <a:solidFill>
                            <a:srgbClr val="4A6782"/>
                          </a:solidFill>
                          <a:effectLst/>
                          <a:hlinkClick r:id="rId7" tooltip="interface in java.util"/>
                        </a:rPr>
                        <a:t>Comparator</a:t>
                      </a:r>
                      <a:r>
                        <a:rPr lang="en-US" dirty="0">
                          <a:effectLst/>
                        </a:rPr>
                        <a:t>&lt;? super </a:t>
                      </a:r>
                      <a:r>
                        <a:rPr lang="en-US" b="1" u="none" strike="noStrike" dirty="0">
                          <a:solidFill>
                            <a:srgbClr val="4A6782"/>
                          </a:solidFill>
                          <a:effectLst/>
                          <a:hlinkClick r:id="rId5" tooltip="type parameter in TreeSet"/>
                        </a:rPr>
                        <a:t>E</a:t>
                      </a:r>
                      <a:r>
                        <a:rPr lang="en-US" dirty="0">
                          <a:effectLst/>
                        </a:rPr>
                        <a:t>&gt; comparator)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 new, empty tree set, sorted according to the specified comparator.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58484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 err="1">
                          <a:solidFill>
                            <a:srgbClr val="4A6782"/>
                          </a:solidFill>
                          <a:effectLst/>
                          <a:hlinkClick r:id="rId8"/>
                        </a:rPr>
                        <a:t>TreeSet</a:t>
                      </a:r>
                      <a:r>
                        <a:rPr lang="en-US" dirty="0">
                          <a:effectLst/>
                        </a:rPr>
                        <a:t>(</a:t>
                      </a:r>
                      <a:r>
                        <a:rPr lang="en-US" b="1" u="none" strike="noStrike" dirty="0" err="1">
                          <a:solidFill>
                            <a:srgbClr val="4A6782"/>
                          </a:solidFill>
                          <a:effectLst/>
                          <a:hlinkClick r:id="rId9" tooltip="interface in java.util"/>
                        </a:rPr>
                        <a:t>SortedSet</a:t>
                      </a:r>
                      <a:r>
                        <a:rPr lang="en-US" dirty="0">
                          <a:effectLst/>
                        </a:rPr>
                        <a:t>&lt;</a:t>
                      </a:r>
                      <a:r>
                        <a:rPr lang="en-US" b="1" u="none" strike="noStrike" dirty="0">
                          <a:solidFill>
                            <a:srgbClr val="4A6782"/>
                          </a:solidFill>
                          <a:effectLst/>
                          <a:hlinkClick r:id="rId5" tooltip="type parameter in TreeSet"/>
                        </a:rPr>
                        <a:t>E</a:t>
                      </a:r>
                      <a:r>
                        <a:rPr lang="en-US" dirty="0">
                          <a:effectLst/>
                        </a:rPr>
                        <a:t>&gt; s)</a:t>
                      </a:r>
                    </a:p>
                    <a:p>
                      <a:pPr algn="l" fontAlgn="t"/>
                      <a:r>
                        <a:rPr lang="en-US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Constructs a new tree set containing the same elements and using the same ordering as the specified sorted set.</a:t>
                      </a:r>
                    </a:p>
                  </a:txBody>
                  <a:tcPr marL="76200" marR="22860" marT="60960" marB="22860">
                    <a:lnL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65" y="6423615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666" y="139129"/>
            <a:ext cx="1095668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52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2166" y="73225"/>
            <a:ext cx="8770571" cy="6931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SortedSet</a:t>
            </a:r>
            <a:r>
              <a:rPr lang="en-US" dirty="0"/>
              <a:t>  :  </a:t>
            </a:r>
            <a:r>
              <a:rPr lang="en-US" dirty="0" err="1"/>
              <a:t>Exaxmple</a:t>
            </a:r>
            <a:r>
              <a:rPr lang="en-US" dirty="0"/>
              <a:t>(</a:t>
            </a:r>
            <a:r>
              <a:rPr lang="en-US" dirty="0" err="1"/>
              <a:t>TreeSet</a:t>
            </a:r>
            <a:r>
              <a:rPr lang="en-US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76001" y="6587067"/>
            <a:ext cx="951604" cy="193207"/>
          </a:xfrm>
        </p:spPr>
        <p:txBody>
          <a:bodyPr/>
          <a:lstStyle/>
          <a:p>
            <a:fld id="{36A45A57-5F86-4380-A9C2-952033CC9B37}" type="datetime1">
              <a:rPr lang="en-US" smtClean="0">
                <a:solidFill>
                  <a:srgbClr val="121316">
                    <a:lumMod val="75000"/>
                    <a:lumOff val="25000"/>
                  </a:srgbClr>
                </a:solidFill>
              </a:rPr>
              <a:pPr/>
              <a:t>6/18/2021</a:t>
            </a:fld>
            <a:endParaRPr lang="en-US" dirty="0">
              <a:solidFill>
                <a:srgbClr val="121316">
                  <a:lumMod val="75000"/>
                  <a:lumOff val="2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900" y="6595533"/>
            <a:ext cx="1875368" cy="193207"/>
          </a:xfrm>
        </p:spPr>
        <p:txBody>
          <a:bodyPr/>
          <a:lstStyle/>
          <a:p>
            <a:r>
              <a:rPr lang="en-US" dirty="0">
                <a:solidFill>
                  <a:srgbClr val="121316">
                    <a:lumMod val="75000"/>
                    <a:lumOff val="25000"/>
                  </a:srgbClr>
                </a:solidFill>
              </a:rPr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67" y="67734"/>
            <a:ext cx="880533" cy="626534"/>
          </a:xfrm>
        </p:spPr>
        <p:txBody>
          <a:bodyPr/>
          <a:lstStyle/>
          <a:p>
            <a:fld id="{04642A5E-C954-40F0-9770-4D56A4B4727A}" type="slidenum">
              <a:rPr lang="en-US" smtClean="0">
                <a:solidFill>
                  <a:srgbClr val="121316">
                    <a:lumMod val="75000"/>
                    <a:lumOff val="25000"/>
                  </a:srgbClr>
                </a:solidFill>
              </a:rPr>
              <a:pPr/>
              <a:t>48</a:t>
            </a:fld>
            <a:endParaRPr lang="en-US" dirty="0">
              <a:solidFill>
                <a:srgbClr val="121316">
                  <a:lumMod val="75000"/>
                  <a:lumOff val="25000"/>
                </a:srgb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t="18603" r="37875" b="8384"/>
          <a:stretch/>
        </p:blipFill>
        <p:spPr>
          <a:xfrm>
            <a:off x="990599" y="974771"/>
            <a:ext cx="6221570" cy="525964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8" t="32638" r="14213" b="38927"/>
          <a:stretch/>
        </p:blipFill>
        <p:spPr>
          <a:xfrm>
            <a:off x="6159613" y="1046916"/>
            <a:ext cx="6448023" cy="29106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3" t="4297" r="41485" b="38312"/>
          <a:stretch/>
        </p:blipFill>
        <p:spPr>
          <a:xfrm>
            <a:off x="6763465" y="3294361"/>
            <a:ext cx="4262907" cy="29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68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2166" y="60346"/>
            <a:ext cx="8770571" cy="6931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SortedSet</a:t>
            </a:r>
            <a:r>
              <a:rPr lang="en-US" dirty="0"/>
              <a:t>  :  </a:t>
            </a:r>
            <a:r>
              <a:rPr lang="en-US" dirty="0" err="1"/>
              <a:t>Exaxmple</a:t>
            </a:r>
            <a:r>
              <a:rPr lang="en-US" dirty="0"/>
              <a:t>(</a:t>
            </a:r>
            <a:r>
              <a:rPr lang="en-US" dirty="0" err="1"/>
              <a:t>TreeSet</a:t>
            </a:r>
            <a:r>
              <a:rPr lang="en-US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76001" y="6587067"/>
            <a:ext cx="951604" cy="193207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900" y="6595533"/>
            <a:ext cx="1875368" cy="193207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67" y="67734"/>
            <a:ext cx="880533" cy="626534"/>
          </a:xfrm>
        </p:spPr>
        <p:txBody>
          <a:bodyPr/>
          <a:lstStyle/>
          <a:p>
            <a:fld id="{04642A5E-C954-40F0-9770-4D56A4B4727A}" type="slidenum">
              <a:rPr lang="en-US" smtClean="0"/>
              <a:t>49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2438400"/>
            <a:ext cx="9361713" cy="408432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58" y="3315947"/>
            <a:ext cx="3524742" cy="20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Arrays are fixed in size.       Ex- </a:t>
            </a:r>
            <a:r>
              <a:rPr lang="en-US" sz="2800" dirty="0" err="1"/>
              <a:t>int</a:t>
            </a:r>
            <a:r>
              <a:rPr lang="en-US" sz="2800" dirty="0"/>
              <a:t>  array[100];</a:t>
            </a:r>
          </a:p>
          <a:p>
            <a:r>
              <a:rPr lang="en-US" sz="2800" dirty="0"/>
              <a:t>Array can hold only homogenous data.</a:t>
            </a:r>
          </a:p>
          <a:p>
            <a:r>
              <a:rPr lang="en-US" sz="2800" dirty="0"/>
              <a:t>Readymade methods supports are not available in Array, as there is no underlying data structure in Array.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E47B-AC35-4831-B145-70EFB1ABC515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4001" y="477794"/>
            <a:ext cx="983414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38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(6) Queue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2100" y="2370666"/>
            <a:ext cx="8767233" cy="3937001"/>
          </a:xfrm>
        </p:spPr>
        <p:txBody>
          <a:bodyPr>
            <a:noAutofit/>
          </a:bodyPr>
          <a:lstStyle/>
          <a:p>
            <a:r>
              <a:rPr lang="en-US" sz="2400" dirty="0"/>
              <a:t>It is a child interface of Collection</a:t>
            </a:r>
          </a:p>
          <a:p>
            <a:r>
              <a:rPr lang="en-US" sz="2400" dirty="0"/>
              <a:t>If we want to preserve data as first in first out</a:t>
            </a:r>
          </a:p>
          <a:p>
            <a:r>
              <a:rPr lang="en-US" sz="2400" dirty="0"/>
              <a:t>The implementation classes of Queue interface</a:t>
            </a:r>
          </a:p>
          <a:p>
            <a:pPr marL="0" indent="0">
              <a:buNone/>
            </a:pPr>
            <a:r>
              <a:rPr lang="en-US" sz="2400" dirty="0"/>
              <a:t>		1.PriorityQueue</a:t>
            </a:r>
          </a:p>
          <a:p>
            <a:pPr marL="0" indent="0">
              <a:buNone/>
            </a:pPr>
            <a:r>
              <a:rPr lang="en-US" sz="2400" dirty="0"/>
              <a:t>		2.BlockingQueue</a:t>
            </a:r>
          </a:p>
          <a:p>
            <a:pPr marL="0" indent="0">
              <a:buNone/>
            </a:pPr>
            <a:r>
              <a:rPr lang="en-US" sz="2400" dirty="0"/>
              <a:t>		3.LinkedBlockingQueue</a:t>
            </a:r>
          </a:p>
          <a:p>
            <a:pPr marL="0" indent="0">
              <a:buNone/>
            </a:pPr>
            <a:r>
              <a:rPr lang="en-US" sz="2400" dirty="0"/>
              <a:t>		4.PriorityBlockingQueue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84404" y="6423616"/>
            <a:ext cx="2743200" cy="365125"/>
          </a:xfrm>
        </p:spPr>
        <p:txBody>
          <a:bodyPr/>
          <a:lstStyle/>
          <a:p>
            <a:fld id="{F9F0658F-7741-4F59-8E2E-66B896AD0D3E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66" y="6406681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7735"/>
            <a:ext cx="838199" cy="694265"/>
          </a:xfrm>
        </p:spPr>
        <p:txBody>
          <a:bodyPr/>
          <a:lstStyle/>
          <a:p>
            <a:fld id="{04642A5E-C954-40F0-9770-4D56A4B472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48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8967" y="0"/>
            <a:ext cx="8770571" cy="684722"/>
          </a:xfrm>
        </p:spPr>
        <p:txBody>
          <a:bodyPr>
            <a:normAutofit fontScale="90000"/>
          </a:bodyPr>
          <a:lstStyle/>
          <a:p>
            <a:r>
              <a:rPr lang="en-US" dirty="0"/>
              <a:t>Queue example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0" y="6544733"/>
            <a:ext cx="1146338" cy="227073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5833" y="6639393"/>
            <a:ext cx="2078567" cy="218607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948267" cy="635000"/>
          </a:xfrm>
        </p:spPr>
        <p:txBody>
          <a:bodyPr/>
          <a:lstStyle/>
          <a:p>
            <a:fld id="{04642A5E-C954-40F0-9770-4D56A4B4727A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6" y="1286933"/>
            <a:ext cx="8761598" cy="47666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154" y="1336655"/>
            <a:ext cx="4187169" cy="458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90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Deque</a:t>
            </a:r>
            <a:r>
              <a:rPr lang="en-US" dirty="0"/>
              <a:t> Example 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796" y="6318039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52</a:t>
            </a:fld>
            <a:endParaRPr lang="en-US"/>
          </a:p>
        </p:txBody>
      </p:sp>
      <p:pic>
        <p:nvPicPr>
          <p:cNvPr id="7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0" t="16813" r="32016" b="6647"/>
          <a:stretch/>
        </p:blipFill>
        <p:spPr>
          <a:xfrm>
            <a:off x="246993" y="1562793"/>
            <a:ext cx="6386564" cy="449360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4" t="13862" r="36620" b="38996"/>
          <a:stretch/>
        </p:blipFill>
        <p:spPr>
          <a:xfrm>
            <a:off x="4490686" y="1562793"/>
            <a:ext cx="4829578" cy="4493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t="8396" r="43278" b="30342"/>
          <a:stretch/>
        </p:blipFill>
        <p:spPr>
          <a:xfrm>
            <a:off x="8371269" y="1562794"/>
            <a:ext cx="3466056" cy="45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62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we want to represent objects as key  value pair Map interface.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Key can’t be duplicate but value can be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16671" y="6347415"/>
            <a:ext cx="2743200" cy="365125"/>
          </a:xfrm>
        </p:spPr>
        <p:txBody>
          <a:bodyPr/>
          <a:lstStyle/>
          <a:p>
            <a:fld id="{07902A4A-4E68-495E-8E32-20E601BC1D50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033" y="6372815"/>
            <a:ext cx="2154767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399" y="147595"/>
            <a:ext cx="1036401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53</a:t>
            </a:fld>
            <a:endParaRPr lang="en-US" dirty="0"/>
          </a:p>
        </p:txBody>
      </p:sp>
      <p:graphicFrame>
        <p:nvGraphicFramePr>
          <p:cNvPr id="8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343032"/>
              </p:ext>
            </p:extLst>
          </p:nvPr>
        </p:nvGraphicFramePr>
        <p:xfrm>
          <a:off x="5130801" y="3234264"/>
          <a:ext cx="3886201" cy="17526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608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25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38151"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8151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Debnath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8151"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Arman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8151"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Alamgir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0412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18533"/>
            <a:ext cx="8770571" cy="1007534"/>
          </a:xfrm>
        </p:spPr>
        <p:txBody>
          <a:bodyPr/>
          <a:lstStyle/>
          <a:p>
            <a:r>
              <a:rPr lang="en-US" dirty="0"/>
              <a:t>Map Interface :</a:t>
            </a:r>
            <a:r>
              <a:rPr lang="en-US" dirty="0" err="1"/>
              <a:t>Heirarchy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72738" y="6389749"/>
            <a:ext cx="2743200" cy="365125"/>
          </a:xfrm>
        </p:spPr>
        <p:txBody>
          <a:bodyPr/>
          <a:lstStyle/>
          <a:p>
            <a:fld id="{DAD18D19-052D-4F86-97BA-023452232065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2765" y="6432082"/>
            <a:ext cx="203623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"/>
            <a:ext cx="829733" cy="660400"/>
          </a:xfrm>
        </p:spPr>
        <p:txBody>
          <a:bodyPr/>
          <a:lstStyle/>
          <a:p>
            <a:fld id="{04642A5E-C954-40F0-9770-4D56A4B4727A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12" y="2316480"/>
            <a:ext cx="9074842" cy="3901440"/>
          </a:xfrm>
        </p:spPr>
      </p:pic>
    </p:spTree>
    <p:extLst>
      <p:ext uri="{BB962C8B-B14F-4D97-AF65-F5344CB8AC3E}">
        <p14:creationId xmlns:p14="http://schemas.microsoft.com/office/powerpoint/2010/main" val="2505179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Important points:-</a:t>
            </a:r>
          </a:p>
          <a:p>
            <a:r>
              <a:rPr lang="en-US" dirty="0" err="1"/>
              <a:t>HashMap</a:t>
            </a:r>
            <a:r>
              <a:rPr lang="en-US" dirty="0"/>
              <a:t> class is found in the </a:t>
            </a:r>
            <a:r>
              <a:rPr lang="en-US" dirty="0" err="1"/>
              <a:t>java.util</a:t>
            </a:r>
            <a:r>
              <a:rPr lang="en-US" dirty="0"/>
              <a:t> package.</a:t>
            </a:r>
          </a:p>
          <a:p>
            <a:r>
              <a:rPr lang="en-US" dirty="0"/>
              <a:t>Java </a:t>
            </a:r>
            <a:r>
              <a:rPr lang="en-US" dirty="0" err="1"/>
              <a:t>HashMap</a:t>
            </a:r>
            <a:r>
              <a:rPr lang="en-US" dirty="0"/>
              <a:t> contains values based on the key.</a:t>
            </a:r>
          </a:p>
          <a:p>
            <a:r>
              <a:rPr lang="en-US" dirty="0"/>
              <a:t>Java </a:t>
            </a:r>
            <a:r>
              <a:rPr lang="en-US" dirty="0" err="1"/>
              <a:t>HashMap</a:t>
            </a:r>
            <a:r>
              <a:rPr lang="en-US" dirty="0"/>
              <a:t> contains only unique keys.</a:t>
            </a:r>
          </a:p>
          <a:p>
            <a:r>
              <a:rPr lang="en-US" dirty="0"/>
              <a:t>Java </a:t>
            </a:r>
            <a:r>
              <a:rPr lang="en-US" dirty="0" err="1"/>
              <a:t>HashMap</a:t>
            </a:r>
            <a:r>
              <a:rPr lang="en-US" dirty="0"/>
              <a:t> may have only one null key and multiple null values.</a:t>
            </a:r>
          </a:p>
          <a:p>
            <a:r>
              <a:rPr lang="en-US" dirty="0"/>
              <a:t>Java </a:t>
            </a:r>
            <a:r>
              <a:rPr lang="en-US" dirty="0" err="1"/>
              <a:t>HashMap</a:t>
            </a:r>
            <a:r>
              <a:rPr lang="en-US" dirty="0"/>
              <a:t> maintains no order.</a:t>
            </a:r>
          </a:p>
          <a:p>
            <a:r>
              <a:rPr lang="en-US" dirty="0"/>
              <a:t>The initial default capacity of Java </a:t>
            </a:r>
            <a:r>
              <a:rPr lang="en-US" dirty="0" err="1"/>
              <a:t>HashMap</a:t>
            </a:r>
            <a:r>
              <a:rPr lang="en-US" dirty="0"/>
              <a:t> class is 16 with a load factor of 0.75.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002" y="6296933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61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HashMap</a:t>
            </a:r>
            <a:r>
              <a:rPr lang="en-US" dirty="0"/>
              <a:t> :  Constructor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83" y="2533846"/>
            <a:ext cx="8770938" cy="311801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2999" y="6296614"/>
            <a:ext cx="5667375" cy="365125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326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233" y="136545"/>
            <a:ext cx="8770571" cy="837122"/>
          </a:xfrm>
        </p:spPr>
        <p:txBody>
          <a:bodyPr/>
          <a:lstStyle/>
          <a:p>
            <a:r>
              <a:rPr lang="en-US" dirty="0" err="1"/>
              <a:t>HashMap</a:t>
            </a:r>
            <a:r>
              <a:rPr lang="en-US" dirty="0"/>
              <a:t>  : 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9" y="948267"/>
            <a:ext cx="11763724" cy="551148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99800" y="6578600"/>
            <a:ext cx="993938" cy="210140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900" y="6536267"/>
            <a:ext cx="1858434" cy="252473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" y="101601"/>
            <a:ext cx="1032933" cy="863600"/>
          </a:xfrm>
        </p:spPr>
        <p:txBody>
          <a:bodyPr/>
          <a:lstStyle/>
          <a:p>
            <a:fld id="{04642A5E-C954-40F0-9770-4D56A4B4727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02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LinkedHashMap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Important points:-</a:t>
            </a:r>
          </a:p>
          <a:p>
            <a:r>
              <a:rPr lang="en-US" dirty="0"/>
              <a:t>Java </a:t>
            </a:r>
            <a:r>
              <a:rPr lang="en-US" dirty="0" err="1"/>
              <a:t>LinkedHashMap</a:t>
            </a:r>
            <a:r>
              <a:rPr lang="en-US" dirty="0"/>
              <a:t> contains values based on the key.</a:t>
            </a:r>
          </a:p>
          <a:p>
            <a:r>
              <a:rPr lang="en-US" dirty="0"/>
              <a:t>Java </a:t>
            </a:r>
            <a:r>
              <a:rPr lang="en-US" dirty="0" err="1"/>
              <a:t>LinkedHashMap</a:t>
            </a:r>
            <a:r>
              <a:rPr lang="en-US" dirty="0"/>
              <a:t> contains unique elements.</a:t>
            </a:r>
          </a:p>
          <a:p>
            <a:r>
              <a:rPr lang="en-US" dirty="0"/>
              <a:t>Java </a:t>
            </a:r>
            <a:r>
              <a:rPr lang="en-US" dirty="0" err="1"/>
              <a:t>LinkedHashMap</a:t>
            </a:r>
            <a:r>
              <a:rPr lang="en-US" dirty="0"/>
              <a:t> may have one null key and multiple null values.</a:t>
            </a:r>
          </a:p>
          <a:p>
            <a:r>
              <a:rPr lang="en-US" dirty="0"/>
              <a:t>Java </a:t>
            </a:r>
            <a:r>
              <a:rPr lang="en-US" dirty="0" err="1"/>
              <a:t>LinkedHashMap</a:t>
            </a:r>
            <a:r>
              <a:rPr lang="en-US" dirty="0"/>
              <a:t> maintains insertion order.</a:t>
            </a:r>
          </a:p>
          <a:p>
            <a:r>
              <a:rPr lang="en-US" dirty="0"/>
              <a:t>The initial default capacity of Java </a:t>
            </a:r>
            <a:r>
              <a:rPr lang="en-US" dirty="0" err="1"/>
              <a:t>HashMap</a:t>
            </a:r>
            <a:r>
              <a:rPr lang="en-US" dirty="0"/>
              <a:t> class is 16 with a load factor of 0.75.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4339" y="6296933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33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LinkedHashMap</a:t>
            </a:r>
            <a:r>
              <a:rPr lang="en-US" dirty="0"/>
              <a:t> :  Constructor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99" y="2299063"/>
            <a:ext cx="8770938" cy="329278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379" y="6226947"/>
            <a:ext cx="5667375" cy="365125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0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Collection Frame work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650239"/>
              </p:ext>
            </p:extLst>
          </p:nvPr>
        </p:nvGraphicFramePr>
        <p:xfrm>
          <a:off x="2933700" y="1642532"/>
          <a:ext cx="8770938" cy="4521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4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85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2468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     Array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      Collection Frame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4680">
                <a:tc>
                  <a:txBody>
                    <a:bodyPr/>
                    <a:lstStyle/>
                    <a:p>
                      <a:r>
                        <a:rPr lang="en-US" dirty="0"/>
                        <a:t>1.Fixed</a:t>
                      </a:r>
                      <a:r>
                        <a:rPr lang="en-US" baseline="0" dirty="0"/>
                        <a:t> in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1.Growable</a:t>
                      </a:r>
                      <a:r>
                        <a:rPr lang="en-US" baseline="0" dirty="0"/>
                        <a:t> in nature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8902">
                <a:tc>
                  <a:txBody>
                    <a:bodyPr/>
                    <a:lstStyle/>
                    <a:p>
                      <a:r>
                        <a:rPr lang="en-US" dirty="0"/>
                        <a:t>2.With respect to memory</a:t>
                      </a:r>
                      <a:r>
                        <a:rPr lang="en-US" baseline="0" dirty="0"/>
                        <a:t> it is recommended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2.With respect to memory</a:t>
                      </a:r>
                      <a:r>
                        <a:rPr lang="en-US" baseline="0" dirty="0"/>
                        <a:t> it is not recommended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4680">
                <a:tc>
                  <a:txBody>
                    <a:bodyPr/>
                    <a:lstStyle/>
                    <a:p>
                      <a:r>
                        <a:rPr lang="en-US" dirty="0"/>
                        <a:t>3.Hold only</a:t>
                      </a:r>
                      <a:r>
                        <a:rPr lang="en-US" baseline="0" dirty="0"/>
                        <a:t> homogenous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3.Hold both homo</a:t>
                      </a:r>
                      <a:r>
                        <a:rPr lang="en-US" baseline="0" dirty="0"/>
                        <a:t> and </a:t>
                      </a:r>
                      <a:r>
                        <a:rPr lang="en-US" sz="1800" dirty="0"/>
                        <a:t>heterogeneous 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24680">
                <a:tc>
                  <a:txBody>
                    <a:bodyPr/>
                    <a:lstStyle/>
                    <a:p>
                      <a:r>
                        <a:rPr lang="en-US" dirty="0"/>
                        <a:t>4.Readymade methods are not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4.Readymade methods are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8902">
                <a:tc>
                  <a:txBody>
                    <a:bodyPr/>
                    <a:lstStyle/>
                    <a:p>
                      <a:r>
                        <a:rPr lang="en-US" dirty="0"/>
                        <a:t>5.With respect to performance it is recommended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5.With respect to performance it is not 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4680">
                <a:tc>
                  <a:txBody>
                    <a:bodyPr/>
                    <a:lstStyle/>
                    <a:p>
                      <a:r>
                        <a:rPr lang="en-US" dirty="0"/>
                        <a:t>6.Can</a:t>
                      </a:r>
                      <a:r>
                        <a:rPr lang="en-US" baseline="0" dirty="0"/>
                        <a:t> hold both primitives and object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6.Can</a:t>
                      </a:r>
                      <a:r>
                        <a:rPr lang="en-US" baseline="0" dirty="0"/>
                        <a:t> hold only object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27C30-FA75-450F-9784-F18281EF1013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133" y="172995"/>
            <a:ext cx="1027934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72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5234" y="534478"/>
            <a:ext cx="8770571" cy="896389"/>
          </a:xfrm>
        </p:spPr>
        <p:txBody>
          <a:bodyPr/>
          <a:lstStyle/>
          <a:p>
            <a:r>
              <a:rPr lang="en-US" dirty="0" err="1"/>
              <a:t>LinkedHashMap</a:t>
            </a:r>
            <a:r>
              <a:rPr lang="en-US" dirty="0"/>
              <a:t>  : 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34" y="1396623"/>
            <a:ext cx="8348133" cy="489999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5961" y="6323059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" y="93134"/>
            <a:ext cx="872067" cy="711199"/>
          </a:xfrm>
        </p:spPr>
        <p:txBody>
          <a:bodyPr/>
          <a:lstStyle/>
          <a:p>
            <a:fld id="{04642A5E-C954-40F0-9770-4D56A4B4727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95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568" y="93134"/>
            <a:ext cx="8770571" cy="913322"/>
          </a:xfrm>
        </p:spPr>
        <p:txBody>
          <a:bodyPr/>
          <a:lstStyle/>
          <a:p>
            <a:r>
              <a:rPr lang="en-US" dirty="0" err="1"/>
              <a:t>LinkedHashMap</a:t>
            </a:r>
            <a:r>
              <a:rPr lang="en-US" dirty="0"/>
              <a:t>  : 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987687"/>
            <a:ext cx="10871200" cy="54389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22000" y="6595533"/>
            <a:ext cx="1180204" cy="142406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2766" y="6561667"/>
            <a:ext cx="2070101" cy="218606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67" y="67734"/>
            <a:ext cx="880533" cy="643466"/>
          </a:xfrm>
        </p:spPr>
        <p:txBody>
          <a:bodyPr/>
          <a:lstStyle/>
          <a:p>
            <a:fld id="{04642A5E-C954-40F0-9770-4D56A4B4727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08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(8) </a:t>
            </a:r>
            <a:r>
              <a:rPr lang="en-US" dirty="0" err="1"/>
              <a:t>SortedHashMap</a:t>
            </a:r>
            <a:r>
              <a:rPr lang="en-US" dirty="0"/>
              <a:t> 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Child interface of Map Interface</a:t>
            </a:r>
          </a:p>
          <a:p>
            <a:pPr marL="0" indent="0">
              <a:buNone/>
            </a:pPr>
            <a:r>
              <a:rPr lang="en-US" sz="2800" dirty="0"/>
              <a:t>		1.In key value system</a:t>
            </a:r>
          </a:p>
          <a:p>
            <a:pPr marL="0" indent="0">
              <a:buNone/>
            </a:pPr>
            <a:r>
              <a:rPr lang="en-US" sz="2800" dirty="0"/>
              <a:t>		2.Object are preserved in a sorted way.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FBC17-297D-4D4D-B81A-9906787CE733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0762" y="6216680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32" y="79862"/>
            <a:ext cx="985601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43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(9) </a:t>
            </a:r>
            <a:r>
              <a:rPr lang="en-US" dirty="0" err="1"/>
              <a:t>NavigableMap</a:t>
            </a:r>
            <a:r>
              <a:rPr lang="en-US" dirty="0"/>
              <a:t>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0" y="2336800"/>
            <a:ext cx="9385300" cy="3651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It is a child interface of </a:t>
            </a:r>
            <a:r>
              <a:rPr lang="en-US" sz="2800" dirty="0" err="1"/>
              <a:t>SortedHashMap</a:t>
            </a:r>
            <a:r>
              <a:rPr lang="en-US" sz="28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It contains some utility methods for navigation	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/>
              <a:t>TreeMap</a:t>
            </a:r>
            <a:r>
              <a:rPr lang="en-US" sz="2800" dirty="0"/>
              <a:t> Class is the implementation class.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32005" y="6406682"/>
            <a:ext cx="2743200" cy="365125"/>
          </a:xfrm>
        </p:spPr>
        <p:txBody>
          <a:bodyPr/>
          <a:lstStyle/>
          <a:p>
            <a:fld id="{9E068908-8616-45E9-90AF-9DFFE2980850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966" y="6398215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332" y="147594"/>
            <a:ext cx="1112601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22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18533"/>
            <a:ext cx="8770571" cy="880534"/>
          </a:xfrm>
        </p:spPr>
        <p:txBody>
          <a:bodyPr/>
          <a:lstStyle/>
          <a:p>
            <a:r>
              <a:rPr lang="en-US" dirty="0"/>
              <a:t>(9) </a:t>
            </a:r>
            <a:r>
              <a:rPr lang="en-US" dirty="0" err="1"/>
              <a:t>NavigableMap</a:t>
            </a:r>
            <a:r>
              <a:rPr lang="en-US" dirty="0"/>
              <a:t>  Interface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38" y="1270000"/>
            <a:ext cx="8875362" cy="51477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5138" y="6406681"/>
            <a:ext cx="2743200" cy="365125"/>
          </a:xfrm>
        </p:spPr>
        <p:txBody>
          <a:bodyPr/>
          <a:lstStyle/>
          <a:p>
            <a:fld id="{584F9C31-83EC-490F-A0BA-B4816B6A2420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5099" y="6398215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"/>
            <a:ext cx="821267" cy="660400"/>
          </a:xfrm>
        </p:spPr>
        <p:txBody>
          <a:bodyPr/>
          <a:lstStyle/>
          <a:p>
            <a:fld id="{04642A5E-C954-40F0-9770-4D56A4B4727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15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</a:t>
            </a:r>
            <a:r>
              <a:rPr lang="en-US" dirty="0"/>
              <a:t> :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must be homogeneous .</a:t>
            </a:r>
          </a:p>
          <a:p>
            <a:r>
              <a:rPr lang="en-US" sz="2800" dirty="0"/>
              <a:t>Must implements Comparable interface .</a:t>
            </a:r>
          </a:p>
          <a:p>
            <a:r>
              <a:rPr lang="en-US" sz="2800" dirty="0"/>
              <a:t>The data are sorted based on key data.</a:t>
            </a:r>
          </a:p>
          <a:p>
            <a:r>
              <a:rPr lang="en-US" sz="2800" dirty="0" err="1"/>
              <a:t>TreeMap</a:t>
            </a:r>
            <a:r>
              <a:rPr lang="en-US" sz="2800" dirty="0"/>
              <a:t> maintains ascending order.</a:t>
            </a:r>
          </a:p>
          <a:p>
            <a:r>
              <a:rPr lang="en-US" sz="2800" dirty="0" err="1"/>
              <a:t>TreeMap</a:t>
            </a:r>
            <a:r>
              <a:rPr lang="en-US" sz="2800" dirty="0"/>
              <a:t> cannot have a null key but can have multiple null values.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299" y="6406681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133" y="105261"/>
            <a:ext cx="1112601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995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366" y="170412"/>
            <a:ext cx="8770571" cy="60005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TreeMap</a:t>
            </a:r>
            <a:r>
              <a:rPr lang="en-US" dirty="0"/>
              <a:t>  :  Example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47399" y="6595533"/>
            <a:ext cx="1044738" cy="176273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366" y="6519334"/>
            <a:ext cx="2019301" cy="227073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32" y="88328"/>
            <a:ext cx="850134" cy="580539"/>
          </a:xfrm>
        </p:spPr>
        <p:txBody>
          <a:bodyPr/>
          <a:lstStyle/>
          <a:p>
            <a:fld id="{04642A5E-C954-40F0-9770-4D56A4B4727A}" type="slidenum">
              <a:rPr lang="en-US" smtClean="0"/>
              <a:t>66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4" y="1041399"/>
            <a:ext cx="11649851" cy="5367867"/>
          </a:xfrm>
        </p:spPr>
      </p:pic>
    </p:spTree>
    <p:extLst>
      <p:ext uri="{BB962C8B-B14F-4D97-AF65-F5344CB8AC3E}">
        <p14:creationId xmlns:p14="http://schemas.microsoft.com/office/powerpoint/2010/main" val="3506491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8300" y="84667"/>
            <a:ext cx="8770571" cy="846666"/>
          </a:xfrm>
        </p:spPr>
        <p:txBody>
          <a:bodyPr/>
          <a:lstStyle/>
          <a:p>
            <a:r>
              <a:rPr lang="en-US" dirty="0" err="1"/>
              <a:t>TreeMap</a:t>
            </a:r>
            <a:r>
              <a:rPr lang="en-US" dirty="0"/>
              <a:t>  :  Example 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" y="1016000"/>
            <a:ext cx="11049000" cy="53861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64333" y="6630927"/>
            <a:ext cx="1154804" cy="227073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6634" y="6570134"/>
            <a:ext cx="1960034" cy="218607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98" y="113728"/>
            <a:ext cx="884001" cy="589005"/>
          </a:xfrm>
        </p:spPr>
        <p:txBody>
          <a:bodyPr/>
          <a:lstStyle/>
          <a:p>
            <a:fld id="{04642A5E-C954-40F0-9770-4D56A4B4727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700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Hashtable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err="1"/>
              <a:t>Hashtable</a:t>
            </a:r>
            <a:r>
              <a:rPr lang="en-US" dirty="0"/>
              <a:t> is a legacy class, which maps keys to values. It inherits Dictionary class and implements the Map interface.</a:t>
            </a:r>
          </a:p>
          <a:p>
            <a:pPr marL="0" indent="0">
              <a:buNone/>
            </a:pPr>
            <a:r>
              <a:rPr lang="en-US" dirty="0"/>
              <a:t>Important Points :-</a:t>
            </a:r>
          </a:p>
          <a:p>
            <a:r>
              <a:rPr lang="en-US" dirty="0"/>
              <a:t>A </a:t>
            </a:r>
            <a:r>
              <a:rPr lang="en-US" dirty="0" err="1"/>
              <a:t>Hashtable</a:t>
            </a:r>
            <a:r>
              <a:rPr lang="en-US" dirty="0"/>
              <a:t> is an array of a list. Each list is known as a bucket. The position of the bucket is identified by calling the </a:t>
            </a:r>
            <a:r>
              <a:rPr lang="en-US" dirty="0" err="1"/>
              <a:t>hashcode</a:t>
            </a:r>
            <a:r>
              <a:rPr lang="en-US" dirty="0"/>
              <a:t>() method. A </a:t>
            </a:r>
            <a:r>
              <a:rPr lang="en-US" dirty="0" err="1"/>
              <a:t>Hashtable</a:t>
            </a:r>
            <a:r>
              <a:rPr lang="en-US" dirty="0"/>
              <a:t> contains values based on the key.</a:t>
            </a:r>
          </a:p>
          <a:p>
            <a:r>
              <a:rPr lang="en-US" dirty="0"/>
              <a:t>Java </a:t>
            </a:r>
            <a:r>
              <a:rPr lang="en-US" dirty="0" err="1"/>
              <a:t>Hashtable</a:t>
            </a:r>
            <a:r>
              <a:rPr lang="en-US" dirty="0"/>
              <a:t> class contains unique elements.</a:t>
            </a:r>
          </a:p>
          <a:p>
            <a:r>
              <a:rPr lang="en-US" dirty="0"/>
              <a:t>Java </a:t>
            </a:r>
            <a:r>
              <a:rPr lang="en-US" dirty="0" err="1"/>
              <a:t>Hashtable</a:t>
            </a:r>
            <a:r>
              <a:rPr lang="en-US" dirty="0"/>
              <a:t> class doesn't allow null key or value.</a:t>
            </a:r>
          </a:p>
          <a:p>
            <a:r>
              <a:rPr lang="en-US" dirty="0"/>
              <a:t>Java </a:t>
            </a:r>
            <a:r>
              <a:rPr lang="en-US" dirty="0" err="1"/>
              <a:t>Hashtable</a:t>
            </a:r>
            <a:r>
              <a:rPr lang="en-US" dirty="0"/>
              <a:t> class is synchronized.</a:t>
            </a:r>
          </a:p>
          <a:p>
            <a:r>
              <a:rPr lang="en-US" dirty="0"/>
              <a:t>The initial default capacity of </a:t>
            </a:r>
            <a:r>
              <a:rPr lang="en-US" dirty="0" err="1"/>
              <a:t>Hashtable</a:t>
            </a:r>
            <a:r>
              <a:rPr lang="en-US" dirty="0"/>
              <a:t> class is 11 whereas </a:t>
            </a:r>
            <a:r>
              <a:rPr lang="en-US" dirty="0" err="1"/>
              <a:t>loadFactor</a:t>
            </a:r>
            <a:r>
              <a:rPr lang="en-US" dirty="0"/>
              <a:t> is 0.75.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2999" y="6296614"/>
            <a:ext cx="5667375" cy="365125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34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Hashtable</a:t>
            </a:r>
            <a:r>
              <a:rPr lang="en-US" dirty="0"/>
              <a:t> class : Constructors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06" y="2360023"/>
            <a:ext cx="8770938" cy="32738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921" y="6296614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5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67733"/>
            <a:ext cx="8770571" cy="838200"/>
          </a:xfrm>
        </p:spPr>
        <p:txBody>
          <a:bodyPr/>
          <a:lstStyle/>
          <a:p>
            <a:r>
              <a:rPr lang="en-US" dirty="0"/>
              <a:t>Collection Overview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897466"/>
            <a:ext cx="10761132" cy="546100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9FD-F609-45D6-B760-2F25FBB62039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897467" cy="770467"/>
          </a:xfrm>
        </p:spPr>
        <p:txBody>
          <a:bodyPr/>
          <a:lstStyle/>
          <a:p>
            <a:fld id="{04642A5E-C954-40F0-9770-4D56A4B472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39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Hashtable</a:t>
            </a:r>
            <a:r>
              <a:rPr lang="en-US" dirty="0"/>
              <a:t> class :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" y="1776549"/>
            <a:ext cx="10746329" cy="45200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5002" y="6279516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304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err="1"/>
              <a:t>HashMap</a:t>
            </a:r>
            <a:r>
              <a:rPr lang="en-US" dirty="0"/>
              <a:t> VS </a:t>
            </a:r>
            <a:r>
              <a:rPr lang="en-US" dirty="0" err="1"/>
              <a:t>Hashtable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63" y="2238103"/>
            <a:ext cx="8896607" cy="36512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7220" y="6314350"/>
            <a:ext cx="5667375" cy="365125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22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en-US" sz="2800" dirty="0"/>
              <a:t>If we want to get object one by one then we need Coursers </a:t>
            </a:r>
          </a:p>
          <a:p>
            <a:pPr fontAlgn="base"/>
            <a:r>
              <a:rPr lang="en-US" dirty="0"/>
              <a:t>To </a:t>
            </a:r>
            <a:r>
              <a:rPr lang="en-US" sz="2400" dirty="0"/>
              <a:t>traverse the collection</a:t>
            </a:r>
          </a:p>
          <a:p>
            <a:pPr fontAlgn="base"/>
            <a:r>
              <a:rPr lang="en-US" sz="2400" dirty="0"/>
              <a:t>Access the Data Elements</a:t>
            </a:r>
          </a:p>
          <a:p>
            <a:pPr fontAlgn="base"/>
            <a:r>
              <a:rPr lang="en-US" sz="2400" dirty="0"/>
              <a:t>Delete the Element</a:t>
            </a:r>
            <a:endParaRPr lang="en-US" sz="2800" dirty="0"/>
          </a:p>
          <a:p>
            <a:r>
              <a:rPr lang="en-US" sz="2800" dirty="0"/>
              <a:t>There are three types of coursers</a:t>
            </a:r>
          </a:p>
          <a:p>
            <a:pPr marL="0" indent="0">
              <a:buNone/>
            </a:pPr>
            <a:r>
              <a:rPr lang="en-US" sz="2800" dirty="0"/>
              <a:t>		1.Enumeration	</a:t>
            </a:r>
          </a:p>
          <a:p>
            <a:pPr marL="0" indent="0">
              <a:buNone/>
            </a:pPr>
            <a:r>
              <a:rPr lang="en-US" sz="2800" dirty="0"/>
              <a:t>		2.Iterator</a:t>
            </a:r>
          </a:p>
          <a:p>
            <a:pPr marL="0" indent="0">
              <a:buNone/>
            </a:pPr>
            <a:r>
              <a:rPr lang="en-US" sz="2800" dirty="0"/>
              <a:t>		3.ListIterator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16671" y="6423615"/>
            <a:ext cx="2743200" cy="365125"/>
          </a:xfrm>
        </p:spPr>
        <p:txBody>
          <a:bodyPr/>
          <a:lstStyle/>
          <a:p>
            <a:fld id="{72EE51F1-63FC-404C-A5C5-95335F82FCB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5833" y="6381282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65" y="130661"/>
            <a:ext cx="1129534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488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 Courser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0534" y="2328333"/>
            <a:ext cx="9553738" cy="3761571"/>
          </a:xfrm>
        </p:spPr>
        <p:txBody>
          <a:bodyPr>
            <a:noAutofit/>
          </a:bodyPr>
          <a:lstStyle/>
          <a:p>
            <a:r>
              <a:rPr lang="en-US" sz="2400" dirty="0"/>
              <a:t>It is used to get components of inheritance collections (Vector, </a:t>
            </a:r>
            <a:r>
              <a:rPr lang="en-US" sz="2400" dirty="0" err="1"/>
              <a:t>Hashtable</a:t>
            </a:r>
            <a:r>
              <a:rPr lang="en-US" sz="2400" dirty="0"/>
              <a:t>). with the help of elements  () method.</a:t>
            </a:r>
          </a:p>
          <a:p>
            <a:pPr marL="0" indent="0">
              <a:buNone/>
            </a:pPr>
            <a:r>
              <a:rPr lang="en-US" sz="2400" dirty="0"/>
              <a:t>	Ex-     Enumeration  e  = </a:t>
            </a:r>
            <a:r>
              <a:rPr lang="en-US" sz="2400" dirty="0" err="1"/>
              <a:t>v.elements</a:t>
            </a:r>
            <a:r>
              <a:rPr lang="en-US" sz="2400" dirty="0"/>
              <a:t> () ;   [ v = any legacy class object ]</a:t>
            </a:r>
          </a:p>
          <a:p>
            <a:pPr marL="0" indent="0">
              <a:buNone/>
            </a:pPr>
            <a:r>
              <a:rPr lang="en-US" sz="2400" dirty="0"/>
              <a:t>Methods  :</a:t>
            </a:r>
          </a:p>
          <a:p>
            <a:pPr marL="0" indent="0">
              <a:buNone/>
            </a:pPr>
            <a:r>
              <a:rPr lang="en-US" sz="2400" dirty="0"/>
              <a:t>	1.  public </a:t>
            </a:r>
            <a:r>
              <a:rPr lang="en-US" sz="2400" dirty="0" err="1"/>
              <a:t>boolean</a:t>
            </a:r>
            <a:r>
              <a:rPr lang="en-US" sz="2400" dirty="0"/>
              <a:t> </a:t>
            </a:r>
            <a:r>
              <a:rPr lang="en-US" sz="2400" dirty="0" err="1"/>
              <a:t>hasmoreElements</a:t>
            </a:r>
            <a:r>
              <a:rPr lang="en-US" sz="2400" dirty="0"/>
              <a:t>  ();</a:t>
            </a:r>
          </a:p>
          <a:p>
            <a:pPr marL="0" indent="0">
              <a:buNone/>
            </a:pPr>
            <a:r>
              <a:rPr lang="en-US" sz="2400" dirty="0"/>
              <a:t>	2.  public Object </a:t>
            </a:r>
            <a:r>
              <a:rPr lang="en-US" sz="2400" dirty="0" err="1"/>
              <a:t>nextElement</a:t>
            </a:r>
            <a:r>
              <a:rPr lang="en-US" sz="2400" dirty="0"/>
              <a:t>  ();</a:t>
            </a:r>
          </a:p>
          <a:p>
            <a:pPr marL="0" indent="0">
              <a:buNone/>
            </a:pPr>
            <a:r>
              <a:rPr lang="en-US" sz="2400" dirty="0"/>
              <a:t>It is only for legacy class and it can perform only read operation 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366" y="6415149"/>
            <a:ext cx="2247901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0465" y="181461"/>
            <a:ext cx="1104135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37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966" y="119611"/>
            <a:ext cx="8589433" cy="803255"/>
          </a:xfrm>
        </p:spPr>
        <p:txBody>
          <a:bodyPr/>
          <a:lstStyle/>
          <a:p>
            <a:r>
              <a:rPr lang="en-US" dirty="0"/>
              <a:t>Enumeration :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3" y="1123427"/>
            <a:ext cx="10854267" cy="542802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59067" y="6561667"/>
            <a:ext cx="960070" cy="227073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1976967" cy="244007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6267" y="127001"/>
            <a:ext cx="846666" cy="550332"/>
          </a:xfrm>
        </p:spPr>
        <p:txBody>
          <a:bodyPr/>
          <a:lstStyle/>
          <a:p>
            <a:fld id="{04642A5E-C954-40F0-9770-4D56A4B4727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965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 Courser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 </a:t>
            </a:r>
            <a:r>
              <a:rPr lang="en-US" sz="2400" b="1" dirty="0"/>
              <a:t>Limitations of Enumeration:-</a:t>
            </a:r>
          </a:p>
          <a:p>
            <a:pPr fontAlgn="base"/>
            <a:r>
              <a:rPr lang="en-US" dirty="0"/>
              <a:t>It is for a legacy class, and hence not a universal Java iterator.</a:t>
            </a:r>
          </a:p>
          <a:p>
            <a:pPr fontAlgn="base"/>
            <a:r>
              <a:rPr lang="en-US" dirty="0"/>
              <a:t>The operations of removing cannot be performed.</a:t>
            </a:r>
          </a:p>
          <a:p>
            <a:pPr fontAlgn="base"/>
            <a:r>
              <a:rPr lang="en-US" dirty="0"/>
              <a:t>Only forward iteration is possible.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545" y="6216680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98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Courser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How to get Iterator ?</a:t>
            </a:r>
          </a:p>
          <a:p>
            <a:pPr marL="0" indent="0">
              <a:buNone/>
            </a:pPr>
            <a:r>
              <a:rPr lang="en-US" dirty="0"/>
              <a:t>	With the help of method public Iterator </a:t>
            </a:r>
            <a:r>
              <a:rPr lang="en-US" dirty="0" err="1"/>
              <a:t>iterator</a:t>
            </a:r>
            <a:r>
              <a:rPr lang="en-US" dirty="0"/>
              <a:t> ( ) ;</a:t>
            </a:r>
          </a:p>
          <a:p>
            <a:pPr marL="0" indent="0">
              <a:buNone/>
            </a:pPr>
            <a:r>
              <a:rPr lang="en-US" dirty="0"/>
              <a:t>		Ex- Iterator  i  =  </a:t>
            </a:r>
            <a:r>
              <a:rPr lang="en-US" dirty="0" err="1"/>
              <a:t>C.iterator</a:t>
            </a:r>
            <a:r>
              <a:rPr lang="en-US" dirty="0"/>
              <a:t>   ( ) ;         [ C = any Collection object ]</a:t>
            </a:r>
          </a:p>
          <a:p>
            <a:pPr marL="0" indent="0">
              <a:buNone/>
            </a:pPr>
            <a:r>
              <a:rPr lang="en-US" dirty="0" err="1"/>
              <a:t>Mehods</a:t>
            </a:r>
            <a:r>
              <a:rPr lang="en-US" dirty="0"/>
              <a:t>  :</a:t>
            </a:r>
          </a:p>
          <a:p>
            <a:pPr marL="0" indent="0">
              <a:buNone/>
            </a:pPr>
            <a:r>
              <a:rPr lang="en-US" dirty="0"/>
              <a:t>	1.  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hasnext</a:t>
            </a:r>
            <a:r>
              <a:rPr lang="en-US" dirty="0"/>
              <a:t>  ( ) ;</a:t>
            </a:r>
          </a:p>
          <a:p>
            <a:pPr marL="0" indent="0">
              <a:buNone/>
            </a:pPr>
            <a:r>
              <a:rPr lang="en-US" dirty="0"/>
              <a:t>	2. public Object next  ( ) ;</a:t>
            </a:r>
          </a:p>
          <a:p>
            <a:pPr marL="0" indent="0">
              <a:buNone/>
            </a:pPr>
            <a:r>
              <a:rPr lang="en-US" dirty="0"/>
              <a:t>	3. public void remove  ( ) ;	</a:t>
            </a:r>
          </a:p>
          <a:p>
            <a:r>
              <a:rPr lang="en-US" dirty="0"/>
              <a:t>It is a universal courser and can perform both read and remove </a:t>
            </a:r>
            <a:r>
              <a:rPr lang="en-US" dirty="0" err="1"/>
              <a:t>operetion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65871" y="6432082"/>
            <a:ext cx="2743200" cy="365125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9700" y="6398215"/>
            <a:ext cx="2214034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999" y="96795"/>
            <a:ext cx="1154934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36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76201"/>
            <a:ext cx="8770571" cy="812800"/>
          </a:xfrm>
        </p:spPr>
        <p:txBody>
          <a:bodyPr/>
          <a:lstStyle/>
          <a:p>
            <a:r>
              <a:rPr lang="en-US" dirty="0"/>
              <a:t>Iterator  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11933" y="6612465"/>
            <a:ext cx="1270001" cy="186267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500" y="6570133"/>
            <a:ext cx="1934634" cy="218607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9268"/>
            <a:ext cx="905933" cy="677332"/>
          </a:xfrm>
        </p:spPr>
        <p:txBody>
          <a:bodyPr/>
          <a:lstStyle/>
          <a:p>
            <a:fld id="{04642A5E-C954-40F0-9770-4D56A4B4727A}" type="slidenum">
              <a:rPr lang="en-US" smtClean="0"/>
              <a:t>77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3" y="779745"/>
            <a:ext cx="10625667" cy="5694757"/>
          </a:xfrm>
        </p:spPr>
      </p:pic>
    </p:spTree>
    <p:extLst>
      <p:ext uri="{BB962C8B-B14F-4D97-AF65-F5344CB8AC3E}">
        <p14:creationId xmlns:p14="http://schemas.microsoft.com/office/powerpoint/2010/main" val="28174011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Courser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b="1" dirty="0"/>
              <a:t>Limitations:-</a:t>
            </a:r>
            <a:endParaRPr lang="en-US" dirty="0"/>
          </a:p>
          <a:p>
            <a:pPr fontAlgn="base"/>
            <a:r>
              <a:rPr lang="en-US" dirty="0"/>
              <a:t>Iteration of only forward direction is possible.</a:t>
            </a:r>
          </a:p>
          <a:p>
            <a:pPr fontAlgn="base"/>
            <a:r>
              <a:rPr lang="en-US" dirty="0"/>
              <a:t>Replacement and addition not possible.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8511" y="6216680"/>
            <a:ext cx="5667375" cy="365125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590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ListIterator</a:t>
            </a:r>
            <a:r>
              <a:rPr lang="en-US" dirty="0"/>
              <a:t>  Courser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068" y="2209800"/>
            <a:ext cx="10705204" cy="3880104"/>
          </a:xfrm>
        </p:spPr>
        <p:txBody>
          <a:bodyPr/>
          <a:lstStyle/>
          <a:p>
            <a:r>
              <a:rPr lang="en-US" dirty="0"/>
              <a:t>How to get </a:t>
            </a:r>
            <a:r>
              <a:rPr lang="en-US" dirty="0" err="1"/>
              <a:t>ListIterator</a:t>
            </a:r>
            <a:r>
              <a:rPr lang="en-US" dirty="0"/>
              <a:t> ?</a:t>
            </a:r>
          </a:p>
          <a:p>
            <a:pPr marL="0" indent="0">
              <a:buNone/>
            </a:pPr>
            <a:r>
              <a:rPr lang="en-US" dirty="0"/>
              <a:t>	public </a:t>
            </a:r>
            <a:r>
              <a:rPr lang="en-US" dirty="0" err="1"/>
              <a:t>ListIterator</a:t>
            </a:r>
            <a:r>
              <a:rPr lang="en-US" dirty="0"/>
              <a:t>     </a:t>
            </a:r>
            <a:r>
              <a:rPr lang="en-US" dirty="0" err="1"/>
              <a:t>listIterator</a:t>
            </a:r>
            <a:r>
              <a:rPr lang="en-US" dirty="0"/>
              <a:t>  ( );</a:t>
            </a:r>
          </a:p>
          <a:p>
            <a:pPr marL="0" indent="0">
              <a:buNone/>
            </a:pPr>
            <a:r>
              <a:rPr lang="en-US" dirty="0"/>
              <a:t>		Ex-  </a:t>
            </a:r>
            <a:r>
              <a:rPr lang="en-US" dirty="0" err="1"/>
              <a:t>ListIterartor</a:t>
            </a:r>
            <a:r>
              <a:rPr lang="en-US" dirty="0"/>
              <a:t> </a:t>
            </a:r>
            <a:r>
              <a:rPr lang="en-US" dirty="0" err="1"/>
              <a:t>ltr</a:t>
            </a:r>
            <a:r>
              <a:rPr lang="en-US" dirty="0"/>
              <a:t> =   </a:t>
            </a:r>
            <a:r>
              <a:rPr lang="en-US" dirty="0" err="1"/>
              <a:t>L.listIterator</a:t>
            </a:r>
            <a:r>
              <a:rPr lang="en-US" dirty="0"/>
              <a:t>  ( );        [ L = any list object ] 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81267" y="6620933"/>
            <a:ext cx="1104004" cy="167807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1921934" cy="228600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99" y="79862"/>
            <a:ext cx="1129534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79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261854"/>
              </p:ext>
            </p:extLst>
          </p:nvPr>
        </p:nvGraphicFramePr>
        <p:xfrm>
          <a:off x="1549399" y="3581400"/>
          <a:ext cx="9762068" cy="2944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540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846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234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9341">
                <a:tc>
                  <a:txBody>
                    <a:bodyPr/>
                    <a:lstStyle/>
                    <a:p>
                      <a:r>
                        <a:rPr lang="en-US" sz="2800" dirty="0"/>
                        <a:t>Forward direction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Backward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Extra Qualities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62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 public </a:t>
                      </a:r>
                      <a:r>
                        <a:rPr lang="en-US" dirty="0" err="1"/>
                        <a:t>boolean</a:t>
                      </a:r>
                      <a:r>
                        <a:rPr lang="en-US" dirty="0"/>
                        <a:t>  </a:t>
                      </a:r>
                      <a:r>
                        <a:rPr lang="en-US" dirty="0" err="1"/>
                        <a:t>hasnext</a:t>
                      </a:r>
                      <a:r>
                        <a:rPr lang="en-US" dirty="0"/>
                        <a:t>  ( ) 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 public </a:t>
                      </a:r>
                      <a:r>
                        <a:rPr lang="en-US" dirty="0" err="1"/>
                        <a:t>boolean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hasprevious</a:t>
                      </a:r>
                      <a:r>
                        <a:rPr lang="en-US" dirty="0"/>
                        <a:t> ( );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1. Public void  remove ( ) 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93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 public Object  next  ( ) 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 public Object  previous ( ) 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r>
                        <a:rPr lang="en-US" baseline="0" dirty="0"/>
                        <a:t> Public void add  (Object  o) 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93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 public </a:t>
                      </a:r>
                      <a:r>
                        <a:rPr lang="en-US" dirty="0" err="1"/>
                        <a:t>int</a:t>
                      </a:r>
                      <a:r>
                        <a:rPr lang="en-US" dirty="0"/>
                        <a:t>  </a:t>
                      </a:r>
                      <a:r>
                        <a:rPr lang="en-US" dirty="0" err="1"/>
                        <a:t>nextIndex</a:t>
                      </a:r>
                      <a:r>
                        <a:rPr lang="en-US" dirty="0"/>
                        <a:t>  ( ) 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 public </a:t>
                      </a:r>
                      <a:r>
                        <a:rPr lang="en-US" dirty="0" err="1"/>
                        <a:t>int</a:t>
                      </a:r>
                      <a:r>
                        <a:rPr lang="en-US" dirty="0"/>
                        <a:t>  </a:t>
                      </a:r>
                      <a:r>
                        <a:rPr lang="en-US" dirty="0" err="1"/>
                        <a:t>previousIndex</a:t>
                      </a:r>
                      <a:r>
                        <a:rPr lang="en-US" dirty="0"/>
                        <a:t>  ( ) 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 Public void set  (Object  o) 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17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67733"/>
            <a:ext cx="8770571" cy="948267"/>
          </a:xfrm>
        </p:spPr>
        <p:txBody>
          <a:bodyPr/>
          <a:lstStyle/>
          <a:p>
            <a:r>
              <a:rPr lang="en-US" dirty="0"/>
              <a:t>Collection Overview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A0359-5525-48A3-8FA3-258FF3DE64B9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434667"/>
            <a:ext cx="5667375" cy="304800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0"/>
            <a:ext cx="812800" cy="651933"/>
          </a:xfrm>
        </p:spPr>
        <p:txBody>
          <a:bodyPr/>
          <a:lstStyle/>
          <a:p>
            <a:fld id="{04642A5E-C954-40F0-9770-4D56A4B4727A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2" y="2438400"/>
            <a:ext cx="9052974" cy="3651250"/>
          </a:xfrm>
        </p:spPr>
      </p:pic>
    </p:spTree>
    <p:extLst>
      <p:ext uri="{BB962C8B-B14F-4D97-AF65-F5344CB8AC3E}">
        <p14:creationId xmlns:p14="http://schemas.microsoft.com/office/powerpoint/2010/main" val="1097170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00" y="0"/>
            <a:ext cx="6124666" cy="5588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err="1"/>
              <a:t>ListIterator</a:t>
            </a:r>
            <a:r>
              <a:rPr lang="en-US" dirty="0"/>
              <a:t>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679654"/>
            <a:ext cx="10981267" cy="591272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72662" y="6613993"/>
            <a:ext cx="1019338" cy="244007"/>
          </a:xfrm>
        </p:spPr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900" y="6570133"/>
            <a:ext cx="2002368" cy="218607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32" y="62928"/>
            <a:ext cx="994068" cy="605939"/>
          </a:xfrm>
        </p:spPr>
        <p:txBody>
          <a:bodyPr/>
          <a:lstStyle/>
          <a:p>
            <a:fld id="{04642A5E-C954-40F0-9770-4D56A4B4727A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95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ListIterator</a:t>
            </a:r>
            <a:r>
              <a:rPr lang="en-US" dirty="0"/>
              <a:t>  Courser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Limitation :-</a:t>
            </a:r>
          </a:p>
          <a:p>
            <a:r>
              <a:rPr lang="en-US" dirty="0"/>
              <a:t>Only applicable to list not to a universal Java iterator.</a:t>
            </a:r>
          </a:p>
          <a:p>
            <a:endParaRPr lang="en-US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2999" y="6296614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641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 interface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Comparable interface </a:t>
            </a:r>
            <a:r>
              <a:rPr lang="en-US" dirty="0"/>
              <a:t>is used to order the objects of the user-defined class. This interface is found in </a:t>
            </a:r>
            <a:r>
              <a:rPr lang="en-US" dirty="0" err="1"/>
              <a:t>java.lang</a:t>
            </a:r>
            <a:r>
              <a:rPr lang="en-US" dirty="0"/>
              <a:t> package and contains only one method named </a:t>
            </a:r>
            <a:r>
              <a:rPr lang="en-US" dirty="0" err="1"/>
              <a:t>compareTo</a:t>
            </a:r>
            <a:r>
              <a:rPr lang="en-US" dirty="0"/>
              <a:t>(Object).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public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n-US" b="1" dirty="0" err="1"/>
              <a:t>compareTo</a:t>
            </a:r>
            <a:r>
              <a:rPr lang="en-US" b="1" dirty="0"/>
              <a:t>(Object </a:t>
            </a:r>
            <a:r>
              <a:rPr lang="en-US" b="1" dirty="0" err="1"/>
              <a:t>obj</a:t>
            </a:r>
            <a:r>
              <a:rPr lang="en-US" b="1" dirty="0"/>
              <a:t>):</a:t>
            </a:r>
            <a:r>
              <a:rPr lang="en-US" dirty="0"/>
              <a:t> It is used to compare the current object with the specified object. It returns</a:t>
            </a:r>
          </a:p>
          <a:p>
            <a:r>
              <a:rPr lang="en-US" dirty="0"/>
              <a:t>positive integer, if the current object is greater than the specified object.</a:t>
            </a:r>
          </a:p>
          <a:p>
            <a:r>
              <a:rPr lang="en-US" dirty="0"/>
              <a:t>negative integer, if the current object is less than the specified object.</a:t>
            </a:r>
          </a:p>
          <a:p>
            <a:r>
              <a:rPr lang="en-US" dirty="0"/>
              <a:t>zero, if the current object is equal to the specified object.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9139" y="6296933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0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 interface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1541417"/>
            <a:ext cx="11025051" cy="475519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2087" y="6296615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83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15" y="1856754"/>
            <a:ext cx="4251742" cy="22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178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 interface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Comparator interface</a:t>
            </a:r>
            <a:r>
              <a:rPr lang="en-US" dirty="0"/>
              <a:t> is used to order the objects of a user-defined class.</a:t>
            </a:r>
          </a:p>
          <a:p>
            <a:pPr marL="0" indent="0">
              <a:buNone/>
            </a:pPr>
            <a:r>
              <a:rPr lang="en-US" dirty="0"/>
              <a:t>This interface is found in </a:t>
            </a:r>
            <a:r>
              <a:rPr lang="en-US" dirty="0" err="1"/>
              <a:t>java.util</a:t>
            </a:r>
            <a:r>
              <a:rPr lang="en-US" dirty="0"/>
              <a:t> package and contains 2 methods compare(Object obj1,Object obj2) and equals(Object element).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2999" y="6216680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84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99" y="3800048"/>
            <a:ext cx="8890498" cy="19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76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648" y="0"/>
            <a:ext cx="8770571" cy="1560716"/>
          </a:xfrm>
        </p:spPr>
        <p:txBody>
          <a:bodyPr/>
          <a:lstStyle/>
          <a:p>
            <a:r>
              <a:rPr lang="en-US" dirty="0"/>
              <a:t>Comparator interface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356" y="1645919"/>
            <a:ext cx="9641387" cy="445878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584" y="6318332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42A5E-C954-40F0-9770-4D56A4B4727A}" type="slidenum">
              <a:rPr lang="en-US" smtClean="0"/>
              <a:t>85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94" y="1645919"/>
            <a:ext cx="6348549" cy="2936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4" y="4582721"/>
            <a:ext cx="4773537" cy="16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182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  </a:t>
            </a:r>
            <a:r>
              <a:rPr lang="en-US" dirty="0" err="1"/>
              <a:t>vs</a:t>
            </a:r>
            <a:r>
              <a:rPr lang="en-US" dirty="0"/>
              <a:t>  Comparator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5A57-5F86-4380-A9C2-952033CC9B37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842" y="6383701"/>
            <a:ext cx="5667375" cy="365125"/>
          </a:xfrm>
        </p:spPr>
        <p:txBody>
          <a:bodyPr/>
          <a:lstStyle/>
          <a:p>
            <a:r>
              <a:rPr lang="en-US" dirty="0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132" y="189929"/>
            <a:ext cx="977134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86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69" y="2282247"/>
            <a:ext cx="8770938" cy="3458459"/>
          </a:xfrm>
        </p:spPr>
      </p:pic>
    </p:spTree>
    <p:extLst>
      <p:ext uri="{BB962C8B-B14F-4D97-AF65-F5344CB8AC3E}">
        <p14:creationId xmlns:p14="http://schemas.microsoft.com/office/powerpoint/2010/main" val="2682304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F61E8FF-4871-4833-92C1-47158541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1469-A746-4479-BD30-5229F8B6D5B2}" type="datetime1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4CEC85-5002-48B9-B00C-D229A5F1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166" y="6296614"/>
            <a:ext cx="5667375" cy="365125"/>
          </a:xfrm>
        </p:spPr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159D3D6-37D6-48AA-A88C-671E18E4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66" y="105262"/>
            <a:ext cx="1011001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0C55BE5-E8AC-4306-885C-3D90E68C7C3C}"/>
              </a:ext>
            </a:extLst>
          </p:cNvPr>
          <p:cNvSpPr/>
          <p:nvPr/>
        </p:nvSpPr>
        <p:spPr>
          <a:xfrm>
            <a:off x="3909391" y="2967335"/>
            <a:ext cx="535387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820311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interfaces of : (1)Collection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3691468"/>
          </a:xfrm>
        </p:spPr>
        <p:txBody>
          <a:bodyPr>
            <a:normAutofit/>
          </a:bodyPr>
          <a:lstStyle/>
          <a:p>
            <a:r>
              <a:rPr lang="en-US" sz="3600" dirty="0"/>
              <a:t>Collection :</a:t>
            </a:r>
            <a:r>
              <a:rPr lang="en-US" sz="2800" dirty="0"/>
              <a:t> Collection interface defines most common methods which are applicable for any collection object.</a:t>
            </a:r>
          </a:p>
          <a:p>
            <a:pPr marL="0" indent="0">
              <a:buNone/>
            </a:pPr>
            <a:r>
              <a:rPr lang="en-US" sz="2800" dirty="0"/>
              <a:t>    Ex- add(),remove()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CCFC-669D-40EC-9BE1-525060E51D8D}" type="datetime1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Collection Frame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332" y="181462"/>
            <a:ext cx="1044868" cy="604269"/>
          </a:xfrm>
        </p:spPr>
        <p:txBody>
          <a:bodyPr/>
          <a:lstStyle/>
          <a:p>
            <a:fld id="{04642A5E-C954-40F0-9770-4D56A4B472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94582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2597</TotalTime>
  <Words>2261</Words>
  <Application>Microsoft Office PowerPoint</Application>
  <PresentationFormat>Widescreen</PresentationFormat>
  <Paragraphs>679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Calibri</vt:lpstr>
      <vt:lpstr>Century Schoolbook</vt:lpstr>
      <vt:lpstr>Corbel</vt:lpstr>
      <vt:lpstr>DejaVu Serif</vt:lpstr>
      <vt:lpstr>Wingdings</vt:lpstr>
      <vt:lpstr>Feathered</vt:lpstr>
      <vt:lpstr>Submitted By: Sanjatul Hasan Siam (ASH1925023M) Nadia Islam (BKH1925006) Abdullah Al Tahmid (ASH1925014M)</vt:lpstr>
      <vt:lpstr>Contents</vt:lpstr>
      <vt:lpstr>What is Collection Frame work?</vt:lpstr>
      <vt:lpstr>Why collection frame work is needed?</vt:lpstr>
      <vt:lpstr>Limitation of Array</vt:lpstr>
      <vt:lpstr>Array Vs Collection Frame work</vt:lpstr>
      <vt:lpstr>Collection Overview</vt:lpstr>
      <vt:lpstr>Collection Overview</vt:lpstr>
      <vt:lpstr>Key interfaces of : (1)Collection</vt:lpstr>
      <vt:lpstr>Collections</vt:lpstr>
      <vt:lpstr>(2) List Interface</vt:lpstr>
      <vt:lpstr>Implementation class of List</vt:lpstr>
      <vt:lpstr>Implementation class of List</vt:lpstr>
      <vt:lpstr>Methods Of Collection Interface</vt:lpstr>
      <vt:lpstr>List interface  :  Methods</vt:lpstr>
      <vt:lpstr>ArrayList Class</vt:lpstr>
      <vt:lpstr>ArrayList Class : properties</vt:lpstr>
      <vt:lpstr>PowerPoint Presentation</vt:lpstr>
      <vt:lpstr>ArrayList  Vs  Vector class </vt:lpstr>
      <vt:lpstr>How to get synchronize ArrayList?</vt:lpstr>
      <vt:lpstr>LinkedList Class </vt:lpstr>
      <vt:lpstr>LinkedList Class : Properties</vt:lpstr>
      <vt:lpstr>LinkedList Class : Methods</vt:lpstr>
      <vt:lpstr>LinkedList Class : Constructor</vt:lpstr>
      <vt:lpstr>LinkedList Class : Example</vt:lpstr>
      <vt:lpstr>Vector Class : Properties</vt:lpstr>
      <vt:lpstr>Vector Class : Methods</vt:lpstr>
      <vt:lpstr>Vector Class : Constructor</vt:lpstr>
      <vt:lpstr>Vector Class : Example</vt:lpstr>
      <vt:lpstr>Vector Class : Example</vt:lpstr>
      <vt:lpstr>Stack Class : Methods and Constructor</vt:lpstr>
      <vt:lpstr>Stack Class : Example</vt:lpstr>
      <vt:lpstr>(3) Set interface</vt:lpstr>
      <vt:lpstr>(3) Set interface</vt:lpstr>
      <vt:lpstr>When we should use set interface ?</vt:lpstr>
      <vt:lpstr>HashSet Class  :  Properties</vt:lpstr>
      <vt:lpstr>HashSet  :  Constructor</vt:lpstr>
      <vt:lpstr>HashSet  :  Example </vt:lpstr>
      <vt:lpstr>LinkedHashSet  :  Class</vt:lpstr>
      <vt:lpstr>LinkedHashSet Class  :  Properties</vt:lpstr>
      <vt:lpstr>LinkedHashSet Class  : Example</vt:lpstr>
      <vt:lpstr>(4) SortedSet Interface</vt:lpstr>
      <vt:lpstr>SortedSet  :  Interface</vt:lpstr>
      <vt:lpstr>(5) NavigableSet Interface</vt:lpstr>
      <vt:lpstr>NavigableSet Interface</vt:lpstr>
      <vt:lpstr>Implementation class of NavigableSet Interface </vt:lpstr>
      <vt:lpstr>TreeSet  :  Constructor</vt:lpstr>
      <vt:lpstr>SortedSet  :  Exaxmple(TreeSet)</vt:lpstr>
      <vt:lpstr>SortedSet  :  Exaxmple(TreeSet)</vt:lpstr>
      <vt:lpstr>(6) Queue Interface</vt:lpstr>
      <vt:lpstr>Queue example :</vt:lpstr>
      <vt:lpstr>Deque Example :</vt:lpstr>
      <vt:lpstr>Map Interface</vt:lpstr>
      <vt:lpstr>Map Interface :Heirarchy</vt:lpstr>
      <vt:lpstr>HashMap</vt:lpstr>
      <vt:lpstr>HashMap :  Constructor </vt:lpstr>
      <vt:lpstr>HashMap  :  Example</vt:lpstr>
      <vt:lpstr>LinkedHashMap</vt:lpstr>
      <vt:lpstr>LinkedHashMap :  Constructor </vt:lpstr>
      <vt:lpstr>LinkedHashMap  :  Example</vt:lpstr>
      <vt:lpstr>LinkedHashMap  :  Example</vt:lpstr>
      <vt:lpstr>(8) SortedHashMap  Interface</vt:lpstr>
      <vt:lpstr>(9) NavigableMap Interface</vt:lpstr>
      <vt:lpstr>(9) NavigableMap  Interface</vt:lpstr>
      <vt:lpstr>TreeMap : Class</vt:lpstr>
      <vt:lpstr>TreeMap  :  Example </vt:lpstr>
      <vt:lpstr>TreeMap  :  Example 2</vt:lpstr>
      <vt:lpstr>Hashtable class</vt:lpstr>
      <vt:lpstr>Hashtable class : Constructors  </vt:lpstr>
      <vt:lpstr>Hashtable class : Example</vt:lpstr>
      <vt:lpstr> HashMap VS Hashtable </vt:lpstr>
      <vt:lpstr>Coursers</vt:lpstr>
      <vt:lpstr>Enumeration Courser</vt:lpstr>
      <vt:lpstr>Enumeration : Example</vt:lpstr>
      <vt:lpstr>Enumeration Courser</vt:lpstr>
      <vt:lpstr>Iterator Courser</vt:lpstr>
      <vt:lpstr>Iterator   Example</vt:lpstr>
      <vt:lpstr>Iterator Courser</vt:lpstr>
      <vt:lpstr>ListIterator  Courser</vt:lpstr>
      <vt:lpstr>ListIterator Example</vt:lpstr>
      <vt:lpstr>ListIterator  Courser</vt:lpstr>
      <vt:lpstr>Comparable interface </vt:lpstr>
      <vt:lpstr>Comparable interface</vt:lpstr>
      <vt:lpstr>Comparator interface </vt:lpstr>
      <vt:lpstr>Comparator interface </vt:lpstr>
      <vt:lpstr>Comparable  vs  Comparator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Submitted By:  Sanjatul Hasan Siam Nadia Islam Abdullah Al Tahmid</dc:title>
  <dc:creator>Sanjatul Hasan</dc:creator>
  <cp:lastModifiedBy>DELL</cp:lastModifiedBy>
  <cp:revision>229</cp:revision>
  <dcterms:created xsi:type="dcterms:W3CDTF">2020-03-14T15:24:58Z</dcterms:created>
  <dcterms:modified xsi:type="dcterms:W3CDTF">2021-06-18T22:40:44Z</dcterms:modified>
</cp:coreProperties>
</file>